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3" r:id="rId3"/>
    <p:sldId id="264" r:id="rId4"/>
    <p:sldId id="257" r:id="rId5"/>
    <p:sldId id="258" r:id="rId6"/>
    <p:sldId id="267" r:id="rId7"/>
    <p:sldId id="259" r:id="rId8"/>
    <p:sldId id="265" r:id="rId9"/>
    <p:sldId id="266" r:id="rId10"/>
    <p:sldId id="260" r:id="rId11"/>
    <p:sldId id="261" r:id="rId12"/>
    <p:sldId id="262" r:id="rId13"/>
    <p:sldId id="268"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qasem, Eslam" initials="AE" lastIdx="1" clrIdx="0">
    <p:extLst>
      <p:ext uri="{19B8F6BF-5375-455C-9EA6-DF929625EA0E}">
        <p15:presenceInfo xmlns:p15="http://schemas.microsoft.com/office/powerpoint/2012/main" userId="Alqasem, Esla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6" d="100"/>
          <a:sy n="86" d="100"/>
        </p:scale>
        <p:origin x="562"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bwMode="ltGray">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US"/>
              <a:t>Click to edit Master title style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97E0307-B85C-446A-8EF0-0407D435D787}" type="datetimeFigureOut">
              <a:rPr lang="en-US" dirty="0"/>
              <a:t>9/27/2021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255346" y="2750337"/>
            <a:ext cx="1171888" cy="1356442"/>
          </a:xfrm>
        </p:spPr>
        <p:txBody>
          <a:bodyPr/>
          <a:lstStyle/>
          <a:p>
            <a:fld id="{6D22F896-40B5-4ADD-8801-0D06FADFA095}" type="slidenum">
              <a:rPr lang="en-US" dirty="0"/>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BD862E7-95FA-4FC4-9EC5-DDBFA8DC7417}" type="datetimeFigureOut">
              <a:rPr lang="en-US" dirty="0"/>
              <a:t>9/27/2021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309"/>
            <a:ext cx="1154151" cy="1090789"/>
          </a:xfrm>
        </p:spPr>
        <p:txBody>
          <a:bodyPr/>
          <a:lstStyle/>
          <a:p>
            <a:fld id="{6D22F896-40B5-4ADD-8801-0D06FADFA095}"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DB987F2-A784-4F72-BB57-0E9EACDE722E}" type="datetimeFigureOut">
              <a:rPr lang="en-US" dirty="0"/>
              <a:t>9/27/2021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615"/>
            <a:ext cx="1154151" cy="1090789"/>
          </a:xfrm>
        </p:spPr>
        <p:txBody>
          <a:bodyPr/>
          <a:lstStyle/>
          <a:p>
            <a:fld id="{6D22F896-40B5-4ADD-8801-0D06FADFA095}" type="slidenum">
              <a:rPr lang="en-US" dirty="0"/>
              <a:t>‹Nr.›</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0BBD51E-4B19-444E-85C0-DBD7EB6263F4}" type="datetimeFigureOut">
              <a:rPr lang="en-US" dirty="0"/>
              <a:t>9/27/2021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‹Nr.›</a:t>
            </a:fld>
            <a:endParaRPr lang="en-US"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0D7255A-4AD5-4D3E-9A0A-689DA3BA976C}" type="datetimeFigureOut">
              <a:rPr lang="en-US" dirty="0"/>
              <a:t>9/27/2021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US"/>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3EE0AD15-87AC-45B2-9EE5-8D165AF83CD7}" type="datetimeFigureOut">
              <a:rPr lang="en-US" dirty="0"/>
              <a:t>9/27/2021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FCC40CCD-F0D6-4CC2-A4C8-2D7D0D875F02}" type="datetimeFigureOut">
              <a:rPr lang="en-US" dirty="0"/>
              <a:t>9/27/2021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CFE2CC-454D-4466-AC55-B86DA0A87BAE}" type="datetimeFigureOut">
              <a:rPr lang="en-US" dirty="0"/>
              <a:t>9/27/2021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bwMode="ltGray">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B647B1BF-4039-460D-A637-65428CBD720E}" type="datetimeFigureOut">
              <a:rPr lang="en-US" dirty="0"/>
              <a:t>9/27/2021</a:t>
            </a:fld>
            <a:endParaRPr lang="en-US" dirty="0"/>
          </a:p>
        </p:txBody>
      </p:sp>
      <p:sp>
        <p:nvSpPr>
          <p:cNvPr id="5" name="Footer Placeholder 4"/>
          <p:cNvSpPr>
            <a:spLocks noGrp="1"/>
          </p:cNvSpPr>
          <p:nvPr>
            <p:ph type="ftr" sz="quarter" idx="11"/>
          </p:nvPr>
        </p:nvSpPr>
        <p:spPr>
          <a:xfrm>
            <a:off x="680321" y="5936188"/>
            <a:ext cx="6126805" cy="365125"/>
          </a:xfrm>
        </p:spPr>
        <p:txBody>
          <a:bodyPr/>
          <a:lstStyle/>
          <a:p>
            <a:endParaRPr lang="en-US" dirty="0"/>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6D22F896-40B5-4ADD-8801-0D06FADFA09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AA39ACE-9343-4EBE-B5CA-AEA240A1DC53}" type="datetimeFigureOut">
              <a:rPr lang="en-US" dirty="0"/>
              <a:t>9/27/2021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bwMode="ltGray">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9A00F7B-89C5-4DF7-A309-6263220147D4}" type="datetimeFigureOut">
              <a:rPr lang="en-US" dirty="0"/>
              <a:t>9/27/2021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729455" y="2869895"/>
            <a:ext cx="1154151" cy="1090789"/>
          </a:xfrm>
        </p:spPr>
        <p:txBody>
          <a:bodyPr/>
          <a:lstStyle/>
          <a:p>
            <a:fld id="{6D22F896-40B5-4ADD-8801-0D06FADFA095}" type="slidenum">
              <a:rPr lang="en-US" dirty="0"/>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49C95DE-FD64-4606-AE61-EC1136867CC6}" type="datetimeFigureOut">
              <a:rPr lang="en-US" dirty="0"/>
              <a:t>9/27/2021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US"/>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DEB0BBD-30FE-4CF1-900A-0C45149F8AF8}" type="datetimeFigureOut">
              <a:rPr lang="en-US" dirty="0"/>
              <a:t>9/27/2021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91A5F7F-3E81-4C65-A4D1-CB62D5B9DB91}" type="datetimeFigureOut">
              <a:rPr lang="en-US" dirty="0"/>
              <a:t>9/27/2021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77ECC86-1672-4627-AEFE-EC5485C73905}" type="datetimeFigureOut">
              <a:rPr lang="en-US" dirty="0"/>
              <a:t>9/27/2021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CDCB01F-D966-4C62-B900-0BE008A90C98}" type="datetimeFigureOut">
              <a:rPr lang="en-US" dirty="0"/>
              <a:t>9/27/2021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E73A0EA-7DC7-4964-BB97-B173EF3B859A}" type="datetimeFigureOut">
              <a:rPr lang="en-US" dirty="0"/>
              <a:t>9/27/2021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1000">
              <a:schemeClr val="accent4">
                <a:lumMod val="75000"/>
                <a:alpha val="88000"/>
              </a:schemeClr>
            </a:gs>
            <a:gs pos="50000">
              <a:schemeClr val="bg2">
                <a:shade val="100000"/>
                <a:hueMod val="100000"/>
                <a:satMod val="110000"/>
                <a:lumMod val="130000"/>
              </a:schemeClr>
            </a:gs>
            <a:gs pos="100000">
              <a:schemeClr val="bg2">
                <a:shade val="78000"/>
                <a:hueMod val="118000"/>
                <a:satMod val="120000"/>
                <a:lumMod val="69000"/>
              </a:schemeClr>
            </a:gs>
          </a:gsLst>
          <a:lin ang="2520000" scaled="0"/>
          <a:tileRect/>
        </a:gradFill>
        <a:effectLst/>
      </p:bgPr>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30EF52CC-F3D9-41D4-BCE4-C208E61A3F31}" type="datetimeFigureOut">
              <a:rPr lang="en-US" dirty="0"/>
              <a:t>9/27/2021</a:t>
            </a:fld>
            <a:endParaRPr lang="en-US" dirty="0"/>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dirty="0"/>
              <a:pPr/>
              <a:t>‹Nr.›</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5555" y="2699658"/>
            <a:ext cx="12086445" cy="2133600"/>
          </a:xfrm>
        </p:spPr>
        <p:txBody>
          <a:bodyPr/>
          <a:lstStyle/>
          <a:p>
            <a:pPr algn="l"/>
            <a:r>
              <a:rPr lang="en-US" sz="2400" dirty="0"/>
              <a:t>Future Master Degree Program in </a:t>
            </a:r>
            <a:br>
              <a:rPr lang="en-US" sz="2400" dirty="0"/>
            </a:br>
            <a:r>
              <a:rPr lang="en-US" sz="2400" dirty="0"/>
              <a:t>			</a:t>
            </a:r>
            <a:br>
              <a:rPr lang="en-US" sz="2400" dirty="0"/>
            </a:br>
            <a:r>
              <a:rPr lang="en-US" sz="2400" dirty="0"/>
              <a:t>			Biomedical Engineering</a:t>
            </a:r>
            <a:br>
              <a:rPr lang="en-US" sz="2400" dirty="0"/>
            </a:br>
            <a:br>
              <a:rPr lang="en-US" sz="2400" dirty="0"/>
            </a:br>
            <a:br>
              <a:rPr lang="en-US" sz="2400" dirty="0"/>
            </a:br>
            <a:r>
              <a:rPr lang="en-US" sz="2400" dirty="0"/>
              <a:t>  </a:t>
            </a:r>
          </a:p>
        </p:txBody>
      </p:sp>
      <p:sp>
        <p:nvSpPr>
          <p:cNvPr id="7" name="Rectangle 6"/>
          <p:cNvSpPr/>
          <p:nvPr/>
        </p:nvSpPr>
        <p:spPr>
          <a:xfrm>
            <a:off x="8961120" y="2589013"/>
            <a:ext cx="3230880" cy="1645362"/>
          </a:xfrm>
          <a:prstGeom prst="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p:nvPr/>
        </p:nvPicPr>
        <p:blipFill>
          <a:blip r:embed="rId2" cstate="print"/>
          <a:srcRect/>
          <a:stretch>
            <a:fillRect/>
          </a:stretch>
        </p:blipFill>
        <p:spPr bwMode="auto">
          <a:xfrm>
            <a:off x="9551963" y="2827608"/>
            <a:ext cx="1997611" cy="1209821"/>
          </a:xfrm>
          <a:prstGeom prst="rect">
            <a:avLst/>
          </a:prstGeom>
          <a:noFill/>
          <a:ln w="9525">
            <a:noFill/>
            <a:miter lim="800000"/>
            <a:headEnd/>
            <a:tailEnd/>
          </a:ln>
        </p:spPr>
      </p:pic>
      <p:sp>
        <p:nvSpPr>
          <p:cNvPr id="3" name="TextBox 2"/>
          <p:cNvSpPr txBox="1"/>
          <p:nvPr/>
        </p:nvSpPr>
        <p:spPr>
          <a:xfrm>
            <a:off x="8741066" y="5509796"/>
            <a:ext cx="2870362" cy="707886"/>
          </a:xfrm>
          <a:prstGeom prst="rect">
            <a:avLst/>
          </a:prstGeom>
          <a:solidFill>
            <a:schemeClr val="bg1">
              <a:lumMod val="85000"/>
              <a:lumOff val="15000"/>
            </a:schemeClr>
          </a:solidFill>
        </p:spPr>
        <p:txBody>
          <a:bodyPr wrap="square" rtlCol="0">
            <a:spAutoFit/>
          </a:bodyPr>
          <a:lstStyle/>
          <a:p>
            <a:r>
              <a:rPr lang="en-US" sz="2000" dirty="0"/>
              <a:t>SAMS Network meeting </a:t>
            </a:r>
          </a:p>
          <a:p>
            <a:r>
              <a:rPr lang="en-US" sz="2000" dirty="0"/>
              <a:t>L</a:t>
            </a:r>
            <a:r>
              <a:rPr lang="en-US" dirty="0"/>
              <a:t>ü</a:t>
            </a:r>
            <a:r>
              <a:rPr lang="en-US" sz="2000" dirty="0"/>
              <a:t>beck 20-21 Sept 2021</a:t>
            </a:r>
          </a:p>
        </p:txBody>
      </p:sp>
    </p:spTree>
    <p:extLst>
      <p:ext uri="{BB962C8B-B14F-4D97-AF65-F5344CB8AC3E}">
        <p14:creationId xmlns:p14="http://schemas.microsoft.com/office/powerpoint/2010/main" val="23189033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5555" y="2603081"/>
            <a:ext cx="12086445" cy="1645362"/>
          </a:xfrm>
        </p:spPr>
        <p:txBody>
          <a:bodyPr/>
          <a:lstStyle/>
          <a:p>
            <a:pPr algn="l"/>
            <a:br>
              <a:rPr lang="en-US" sz="2400" dirty="0"/>
            </a:br>
            <a:r>
              <a:rPr lang="en-US" sz="2400" dirty="0"/>
              <a:t>  </a:t>
            </a:r>
          </a:p>
        </p:txBody>
      </p:sp>
      <p:sp>
        <p:nvSpPr>
          <p:cNvPr id="7" name="Rectangle 6"/>
          <p:cNvSpPr/>
          <p:nvPr/>
        </p:nvSpPr>
        <p:spPr>
          <a:xfrm>
            <a:off x="8961120" y="2589013"/>
            <a:ext cx="3230880" cy="1645362"/>
          </a:xfrm>
          <a:prstGeom prst="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p:nvPr/>
        </p:nvPicPr>
        <p:blipFill>
          <a:blip r:embed="rId2" cstate="print"/>
          <a:srcRect/>
          <a:stretch>
            <a:fillRect/>
          </a:stretch>
        </p:blipFill>
        <p:spPr bwMode="auto">
          <a:xfrm>
            <a:off x="9551963" y="2827608"/>
            <a:ext cx="1997611" cy="1209821"/>
          </a:xfrm>
          <a:prstGeom prst="rect">
            <a:avLst/>
          </a:prstGeom>
          <a:noFill/>
          <a:ln w="9525">
            <a:noFill/>
            <a:miter lim="800000"/>
            <a:headEnd/>
            <a:tailEnd/>
          </a:ln>
        </p:spPr>
      </p:pic>
      <p:sp>
        <p:nvSpPr>
          <p:cNvPr id="5" name="TextBox 4"/>
          <p:cNvSpPr txBox="1"/>
          <p:nvPr/>
        </p:nvSpPr>
        <p:spPr>
          <a:xfrm>
            <a:off x="0" y="1597372"/>
            <a:ext cx="4234375" cy="400110"/>
          </a:xfrm>
          <a:prstGeom prst="rect">
            <a:avLst/>
          </a:prstGeom>
          <a:solidFill>
            <a:schemeClr val="accent4">
              <a:lumMod val="75000"/>
            </a:schemeClr>
          </a:solidFill>
        </p:spPr>
        <p:txBody>
          <a:bodyPr wrap="square" rtlCol="0">
            <a:spAutoFit/>
          </a:bodyPr>
          <a:lstStyle/>
          <a:p>
            <a:r>
              <a:rPr lang="en-US" sz="2000" dirty="0"/>
              <a:t>Master Thesis BME799 (9 CHs)</a:t>
            </a:r>
          </a:p>
        </p:txBody>
      </p:sp>
      <p:graphicFrame>
        <p:nvGraphicFramePr>
          <p:cNvPr id="6" name="Table 5"/>
          <p:cNvGraphicFramePr>
            <a:graphicFrameLocks noGrp="1"/>
          </p:cNvGraphicFramePr>
          <p:nvPr>
            <p:extLst>
              <p:ext uri="{D42A27DB-BD31-4B8C-83A1-F6EECF244321}">
                <p14:modId xmlns:p14="http://schemas.microsoft.com/office/powerpoint/2010/main" val="2087181162"/>
              </p:ext>
            </p:extLst>
          </p:nvPr>
        </p:nvGraphicFramePr>
        <p:xfrm>
          <a:off x="0" y="1997482"/>
          <a:ext cx="8961120" cy="2799600"/>
        </p:xfrm>
        <a:graphic>
          <a:graphicData uri="http://schemas.openxmlformats.org/drawingml/2006/table">
            <a:tbl>
              <a:tblPr firstRow="1" firstCol="1" bandRow="1">
                <a:tableStyleId>{5C22544A-7EE6-4342-B048-85BDC9FD1C3A}</a:tableStyleId>
              </a:tblPr>
              <a:tblGrid>
                <a:gridCol w="2250831">
                  <a:extLst>
                    <a:ext uri="{9D8B030D-6E8A-4147-A177-3AD203B41FA5}">
                      <a16:colId xmlns:a16="http://schemas.microsoft.com/office/drawing/2014/main" val="2508544459"/>
                    </a:ext>
                  </a:extLst>
                </a:gridCol>
                <a:gridCol w="4895557">
                  <a:extLst>
                    <a:ext uri="{9D8B030D-6E8A-4147-A177-3AD203B41FA5}">
                      <a16:colId xmlns:a16="http://schemas.microsoft.com/office/drawing/2014/main" val="3304886223"/>
                    </a:ext>
                  </a:extLst>
                </a:gridCol>
                <a:gridCol w="1814732">
                  <a:extLst>
                    <a:ext uri="{9D8B030D-6E8A-4147-A177-3AD203B41FA5}">
                      <a16:colId xmlns:a16="http://schemas.microsoft.com/office/drawing/2014/main" val="4250668693"/>
                    </a:ext>
                  </a:extLst>
                </a:gridCol>
              </a:tblGrid>
              <a:tr h="559920">
                <a:tc>
                  <a:txBody>
                    <a:bodyPr/>
                    <a:lstStyle/>
                    <a:p>
                      <a:pPr marL="0" marR="0" algn="just">
                        <a:lnSpc>
                          <a:spcPct val="107000"/>
                        </a:lnSpc>
                        <a:spcBef>
                          <a:spcPts val="0"/>
                        </a:spcBef>
                        <a:spcAft>
                          <a:spcPts val="0"/>
                        </a:spcAft>
                        <a:tabLst>
                          <a:tab pos="685800" algn="l"/>
                        </a:tabLst>
                      </a:pPr>
                      <a:r>
                        <a:rPr lang="en-US" sz="2000">
                          <a:solidFill>
                            <a:schemeClr val="tx1"/>
                          </a:solidFill>
                          <a:effectLst/>
                        </a:rPr>
                        <a:t>Course ID</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just">
                        <a:lnSpc>
                          <a:spcPct val="107000"/>
                        </a:lnSpc>
                        <a:spcBef>
                          <a:spcPts val="0"/>
                        </a:spcBef>
                        <a:spcAft>
                          <a:spcPts val="0"/>
                        </a:spcAft>
                        <a:tabLst>
                          <a:tab pos="685800" algn="l"/>
                        </a:tabLst>
                      </a:pPr>
                      <a:r>
                        <a:rPr lang="en-US" sz="2000">
                          <a:solidFill>
                            <a:schemeClr val="tx1"/>
                          </a:solidFill>
                          <a:effectLst/>
                        </a:rPr>
                        <a:t>Course Title</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a:solidFill>
                            <a:schemeClr val="tx1"/>
                          </a:solidFill>
                          <a:effectLst/>
                        </a:rPr>
                        <a:t>Credit Hours </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extLst>
                  <a:ext uri="{0D108BD9-81ED-4DB2-BD59-A6C34878D82A}">
                    <a16:rowId xmlns:a16="http://schemas.microsoft.com/office/drawing/2014/main" val="119781516"/>
                  </a:ext>
                </a:extLst>
              </a:tr>
              <a:tr h="559920">
                <a:tc>
                  <a:txBody>
                    <a:bodyPr/>
                    <a:lstStyle/>
                    <a:p>
                      <a:pPr marL="0" marR="0" algn="just">
                        <a:lnSpc>
                          <a:spcPct val="107000"/>
                        </a:lnSpc>
                        <a:spcBef>
                          <a:spcPts val="0"/>
                        </a:spcBef>
                        <a:spcAft>
                          <a:spcPts val="0"/>
                        </a:spcAft>
                        <a:tabLst>
                          <a:tab pos="685800" algn="l"/>
                        </a:tabLst>
                      </a:pPr>
                      <a:r>
                        <a:rPr lang="en-US" sz="2000">
                          <a:solidFill>
                            <a:schemeClr val="tx1"/>
                          </a:solidFill>
                          <a:effectLst/>
                        </a:rPr>
                        <a:t>BME 799A</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just">
                        <a:lnSpc>
                          <a:spcPct val="107000"/>
                        </a:lnSpc>
                        <a:spcBef>
                          <a:spcPts val="0"/>
                        </a:spcBef>
                        <a:spcAft>
                          <a:spcPts val="0"/>
                        </a:spcAft>
                        <a:tabLst>
                          <a:tab pos="685800" algn="l"/>
                        </a:tabLst>
                      </a:pPr>
                      <a:r>
                        <a:rPr lang="en-US" sz="2000">
                          <a:solidFill>
                            <a:schemeClr val="tx1"/>
                          </a:solidFill>
                          <a:effectLst/>
                        </a:rPr>
                        <a:t>Master Thesis</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a:solidFill>
                            <a:schemeClr val="tx1"/>
                          </a:solidFill>
                          <a:effectLst/>
                        </a:rPr>
                        <a:t>9</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extLst>
                  <a:ext uri="{0D108BD9-81ED-4DB2-BD59-A6C34878D82A}">
                    <a16:rowId xmlns:a16="http://schemas.microsoft.com/office/drawing/2014/main" val="663596904"/>
                  </a:ext>
                </a:extLst>
              </a:tr>
              <a:tr h="559920">
                <a:tc>
                  <a:txBody>
                    <a:bodyPr/>
                    <a:lstStyle/>
                    <a:p>
                      <a:pPr marL="0" marR="0" algn="just">
                        <a:lnSpc>
                          <a:spcPct val="107000"/>
                        </a:lnSpc>
                        <a:spcBef>
                          <a:spcPts val="0"/>
                        </a:spcBef>
                        <a:spcAft>
                          <a:spcPts val="0"/>
                        </a:spcAft>
                        <a:tabLst>
                          <a:tab pos="685800" algn="l"/>
                        </a:tabLst>
                      </a:pPr>
                      <a:r>
                        <a:rPr lang="en-US" sz="2000">
                          <a:solidFill>
                            <a:schemeClr val="tx1"/>
                          </a:solidFill>
                          <a:effectLst/>
                        </a:rPr>
                        <a:t>BME 799B</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just">
                        <a:lnSpc>
                          <a:spcPct val="107000"/>
                        </a:lnSpc>
                        <a:spcBef>
                          <a:spcPts val="0"/>
                        </a:spcBef>
                        <a:spcAft>
                          <a:spcPts val="0"/>
                        </a:spcAft>
                        <a:tabLst>
                          <a:tab pos="685800" algn="l"/>
                        </a:tabLst>
                      </a:pPr>
                      <a:r>
                        <a:rPr lang="en-US" sz="2000">
                          <a:solidFill>
                            <a:schemeClr val="tx1"/>
                          </a:solidFill>
                          <a:effectLst/>
                        </a:rPr>
                        <a:t>Master Thesis</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a:solidFill>
                            <a:schemeClr val="tx1"/>
                          </a:solidFill>
                          <a:effectLst/>
                        </a:rPr>
                        <a:t>6</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extLst>
                  <a:ext uri="{0D108BD9-81ED-4DB2-BD59-A6C34878D82A}">
                    <a16:rowId xmlns:a16="http://schemas.microsoft.com/office/drawing/2014/main" val="3159480949"/>
                  </a:ext>
                </a:extLst>
              </a:tr>
              <a:tr h="559920">
                <a:tc>
                  <a:txBody>
                    <a:bodyPr/>
                    <a:lstStyle/>
                    <a:p>
                      <a:pPr marL="0" marR="0" algn="just">
                        <a:lnSpc>
                          <a:spcPct val="107000"/>
                        </a:lnSpc>
                        <a:spcBef>
                          <a:spcPts val="0"/>
                        </a:spcBef>
                        <a:spcAft>
                          <a:spcPts val="0"/>
                        </a:spcAft>
                        <a:tabLst>
                          <a:tab pos="685800" algn="l"/>
                        </a:tabLst>
                      </a:pPr>
                      <a:r>
                        <a:rPr lang="en-US" sz="2000">
                          <a:solidFill>
                            <a:schemeClr val="tx1"/>
                          </a:solidFill>
                          <a:effectLst/>
                        </a:rPr>
                        <a:t>BME 799C</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just">
                        <a:lnSpc>
                          <a:spcPct val="107000"/>
                        </a:lnSpc>
                        <a:spcBef>
                          <a:spcPts val="0"/>
                        </a:spcBef>
                        <a:spcAft>
                          <a:spcPts val="0"/>
                        </a:spcAft>
                        <a:tabLst>
                          <a:tab pos="685800" algn="l"/>
                        </a:tabLst>
                      </a:pPr>
                      <a:r>
                        <a:rPr lang="en-US" sz="2000">
                          <a:solidFill>
                            <a:schemeClr val="tx1"/>
                          </a:solidFill>
                          <a:effectLst/>
                        </a:rPr>
                        <a:t>Master Thesis</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a:solidFill>
                            <a:schemeClr val="tx1"/>
                          </a:solidFill>
                          <a:effectLst/>
                        </a:rPr>
                        <a:t>3</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extLst>
                  <a:ext uri="{0D108BD9-81ED-4DB2-BD59-A6C34878D82A}">
                    <a16:rowId xmlns:a16="http://schemas.microsoft.com/office/drawing/2014/main" val="2923768025"/>
                  </a:ext>
                </a:extLst>
              </a:tr>
              <a:tr h="559920">
                <a:tc>
                  <a:txBody>
                    <a:bodyPr/>
                    <a:lstStyle/>
                    <a:p>
                      <a:pPr marL="0" marR="0" algn="just">
                        <a:lnSpc>
                          <a:spcPct val="107000"/>
                        </a:lnSpc>
                        <a:spcBef>
                          <a:spcPts val="0"/>
                        </a:spcBef>
                        <a:spcAft>
                          <a:spcPts val="0"/>
                        </a:spcAft>
                        <a:tabLst>
                          <a:tab pos="685800" algn="l"/>
                        </a:tabLst>
                      </a:pPr>
                      <a:r>
                        <a:rPr lang="en-US" sz="2000">
                          <a:solidFill>
                            <a:schemeClr val="tx1"/>
                          </a:solidFill>
                          <a:effectLst/>
                        </a:rPr>
                        <a:t>BME 799D</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just">
                        <a:lnSpc>
                          <a:spcPct val="107000"/>
                        </a:lnSpc>
                        <a:spcBef>
                          <a:spcPts val="0"/>
                        </a:spcBef>
                        <a:spcAft>
                          <a:spcPts val="0"/>
                        </a:spcAft>
                        <a:tabLst>
                          <a:tab pos="685800" algn="l"/>
                        </a:tabLst>
                      </a:pPr>
                      <a:r>
                        <a:rPr lang="en-US" sz="2000">
                          <a:solidFill>
                            <a:schemeClr val="tx1"/>
                          </a:solidFill>
                          <a:effectLst/>
                        </a:rPr>
                        <a:t>Master Thesis</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dirty="0">
                          <a:solidFill>
                            <a:schemeClr val="tx1"/>
                          </a:solidFill>
                          <a:effectLst/>
                        </a:rPr>
                        <a:t>0</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extLst>
                  <a:ext uri="{0D108BD9-81ED-4DB2-BD59-A6C34878D82A}">
                    <a16:rowId xmlns:a16="http://schemas.microsoft.com/office/drawing/2014/main" val="1464190137"/>
                  </a:ext>
                </a:extLst>
              </a:tr>
            </a:tbl>
          </a:graphicData>
        </a:graphic>
      </p:graphicFrame>
    </p:spTree>
    <p:extLst>
      <p:ext uri="{BB962C8B-B14F-4D97-AF65-F5344CB8AC3E}">
        <p14:creationId xmlns:p14="http://schemas.microsoft.com/office/powerpoint/2010/main" val="7429988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8961120" y="2589013"/>
            <a:ext cx="3230880" cy="1645362"/>
          </a:xfrm>
          <a:prstGeom prst="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p:nvPr/>
        </p:nvPicPr>
        <p:blipFill>
          <a:blip r:embed="rId2" cstate="print"/>
          <a:srcRect/>
          <a:stretch>
            <a:fillRect/>
          </a:stretch>
        </p:blipFill>
        <p:spPr bwMode="auto">
          <a:xfrm>
            <a:off x="9551963" y="2827608"/>
            <a:ext cx="1997611" cy="1209821"/>
          </a:xfrm>
          <a:prstGeom prst="rect">
            <a:avLst/>
          </a:prstGeom>
          <a:noFill/>
          <a:ln w="9525">
            <a:noFill/>
            <a:miter lim="800000"/>
            <a:headEnd/>
            <a:tailEnd/>
          </a:ln>
        </p:spPr>
      </p:pic>
      <p:sp>
        <p:nvSpPr>
          <p:cNvPr id="5" name="TextBox 4"/>
          <p:cNvSpPr txBox="1"/>
          <p:nvPr/>
        </p:nvSpPr>
        <p:spPr>
          <a:xfrm>
            <a:off x="7079" y="528227"/>
            <a:ext cx="5831011" cy="400110"/>
          </a:xfrm>
          <a:prstGeom prst="rect">
            <a:avLst/>
          </a:prstGeom>
          <a:solidFill>
            <a:schemeClr val="accent4">
              <a:lumMod val="75000"/>
            </a:schemeClr>
          </a:solidFill>
        </p:spPr>
        <p:txBody>
          <a:bodyPr wrap="square" rtlCol="0">
            <a:spAutoFit/>
          </a:bodyPr>
          <a:lstStyle/>
          <a:p>
            <a:r>
              <a:rPr lang="en-US" sz="2000" dirty="0"/>
              <a:t>Study Plan Guide for the Thesis Track (9 CHs)</a:t>
            </a:r>
          </a:p>
        </p:txBody>
      </p:sp>
      <p:graphicFrame>
        <p:nvGraphicFramePr>
          <p:cNvPr id="3" name="Table 2"/>
          <p:cNvGraphicFramePr>
            <a:graphicFrameLocks noGrp="1"/>
          </p:cNvGraphicFramePr>
          <p:nvPr>
            <p:extLst>
              <p:ext uri="{D42A27DB-BD31-4B8C-83A1-F6EECF244321}">
                <p14:modId xmlns:p14="http://schemas.microsoft.com/office/powerpoint/2010/main" val="2123036588"/>
              </p:ext>
            </p:extLst>
          </p:nvPr>
        </p:nvGraphicFramePr>
        <p:xfrm>
          <a:off x="2468" y="928338"/>
          <a:ext cx="8958652" cy="2374008"/>
        </p:xfrm>
        <a:graphic>
          <a:graphicData uri="http://schemas.openxmlformats.org/drawingml/2006/table">
            <a:tbl>
              <a:tblPr firstRow="1" firstCol="1" bandRow="1">
                <a:tableStyleId>{5C22544A-7EE6-4342-B048-85BDC9FD1C3A}</a:tableStyleId>
              </a:tblPr>
              <a:tblGrid>
                <a:gridCol w="1288704">
                  <a:extLst>
                    <a:ext uri="{9D8B030D-6E8A-4147-A177-3AD203B41FA5}">
                      <a16:colId xmlns:a16="http://schemas.microsoft.com/office/drawing/2014/main" val="3245142650"/>
                    </a:ext>
                  </a:extLst>
                </a:gridCol>
                <a:gridCol w="5573862">
                  <a:extLst>
                    <a:ext uri="{9D8B030D-6E8A-4147-A177-3AD203B41FA5}">
                      <a16:colId xmlns:a16="http://schemas.microsoft.com/office/drawing/2014/main" val="2355153164"/>
                    </a:ext>
                  </a:extLst>
                </a:gridCol>
                <a:gridCol w="2096086">
                  <a:extLst>
                    <a:ext uri="{9D8B030D-6E8A-4147-A177-3AD203B41FA5}">
                      <a16:colId xmlns:a16="http://schemas.microsoft.com/office/drawing/2014/main" val="2264427277"/>
                    </a:ext>
                  </a:extLst>
                </a:gridCol>
              </a:tblGrid>
              <a:tr h="312781">
                <a:tc gridSpan="3">
                  <a:txBody>
                    <a:bodyPr/>
                    <a:lstStyle/>
                    <a:p>
                      <a:pPr marL="0" marR="0" algn="ctr">
                        <a:lnSpc>
                          <a:spcPct val="107000"/>
                        </a:lnSpc>
                        <a:spcBef>
                          <a:spcPts val="0"/>
                        </a:spcBef>
                        <a:spcAft>
                          <a:spcPts val="0"/>
                        </a:spcAft>
                        <a:tabLst>
                          <a:tab pos="685800" algn="l"/>
                        </a:tabLst>
                      </a:pPr>
                      <a:r>
                        <a:rPr lang="en-US" sz="2000" dirty="0">
                          <a:solidFill>
                            <a:schemeClr val="bg2">
                              <a:lumMod val="60000"/>
                              <a:lumOff val="40000"/>
                            </a:schemeClr>
                          </a:solidFill>
                          <a:effectLst/>
                        </a:rPr>
                        <a:t>First Year</a:t>
                      </a:r>
                      <a:endParaRPr lang="en-US" sz="2000" dirty="0">
                        <a:solidFill>
                          <a:schemeClr val="bg2">
                            <a:lumMod val="60000"/>
                            <a:lumOff val="4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648426005"/>
                  </a:ext>
                </a:extLst>
              </a:tr>
              <a:tr h="312781">
                <a:tc gridSpan="3">
                  <a:txBody>
                    <a:bodyPr/>
                    <a:lstStyle/>
                    <a:p>
                      <a:pPr marL="0" marR="0" algn="ctr">
                        <a:lnSpc>
                          <a:spcPct val="107000"/>
                        </a:lnSpc>
                        <a:spcBef>
                          <a:spcPts val="0"/>
                        </a:spcBef>
                        <a:spcAft>
                          <a:spcPts val="0"/>
                        </a:spcAft>
                        <a:tabLst>
                          <a:tab pos="685800" algn="l"/>
                        </a:tabLst>
                      </a:pPr>
                      <a:r>
                        <a:rPr lang="en-US" sz="2000" dirty="0">
                          <a:solidFill>
                            <a:schemeClr val="accent1">
                              <a:lumMod val="75000"/>
                            </a:schemeClr>
                          </a:solidFill>
                          <a:effectLst/>
                        </a:rPr>
                        <a:t>First Semester</a:t>
                      </a:r>
                      <a:endParaRPr lang="en-US" sz="2000" dirty="0">
                        <a:solidFill>
                          <a:schemeClr val="accent1">
                            <a:lumMod val="75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723029417"/>
                  </a:ext>
                </a:extLst>
              </a:tr>
              <a:tr h="312781">
                <a:tc>
                  <a:txBody>
                    <a:bodyPr/>
                    <a:lstStyle/>
                    <a:p>
                      <a:pPr marL="0" marR="0" algn="just">
                        <a:lnSpc>
                          <a:spcPct val="107000"/>
                        </a:lnSpc>
                        <a:spcBef>
                          <a:spcPts val="0"/>
                        </a:spcBef>
                        <a:spcAft>
                          <a:spcPts val="0"/>
                        </a:spcAft>
                        <a:tabLst>
                          <a:tab pos="685800" algn="l"/>
                        </a:tabLst>
                      </a:pPr>
                      <a:r>
                        <a:rPr lang="en-US" sz="2000">
                          <a:solidFill>
                            <a:schemeClr val="tx1"/>
                          </a:solidFill>
                          <a:effectLst/>
                        </a:rPr>
                        <a:t>Course ID</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just">
                        <a:lnSpc>
                          <a:spcPct val="107000"/>
                        </a:lnSpc>
                        <a:spcBef>
                          <a:spcPts val="0"/>
                        </a:spcBef>
                        <a:spcAft>
                          <a:spcPts val="0"/>
                        </a:spcAft>
                        <a:tabLst>
                          <a:tab pos="685800" algn="l"/>
                        </a:tabLst>
                      </a:pPr>
                      <a:r>
                        <a:rPr lang="en-US" sz="2000">
                          <a:solidFill>
                            <a:schemeClr val="tx1"/>
                          </a:solidFill>
                          <a:effectLst/>
                        </a:rPr>
                        <a:t>Course Title</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dirty="0">
                          <a:solidFill>
                            <a:schemeClr val="tx1"/>
                          </a:solidFill>
                          <a:effectLst/>
                        </a:rPr>
                        <a:t>Credit Hour (CH)</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extLst>
                  <a:ext uri="{0D108BD9-81ED-4DB2-BD59-A6C34878D82A}">
                    <a16:rowId xmlns:a16="http://schemas.microsoft.com/office/drawing/2014/main" val="1855570934"/>
                  </a:ext>
                </a:extLst>
              </a:tr>
              <a:tr h="360753">
                <a:tc>
                  <a:txBody>
                    <a:bodyPr/>
                    <a:lstStyle/>
                    <a:p>
                      <a:pPr marL="0" marR="0" algn="just">
                        <a:lnSpc>
                          <a:spcPct val="107000"/>
                        </a:lnSpc>
                        <a:spcBef>
                          <a:spcPts val="0"/>
                        </a:spcBef>
                        <a:spcAft>
                          <a:spcPts val="0"/>
                        </a:spcAft>
                        <a:tabLst>
                          <a:tab pos="685800" algn="l"/>
                        </a:tabLst>
                      </a:pPr>
                      <a:r>
                        <a:rPr lang="en-US" sz="2000">
                          <a:solidFill>
                            <a:schemeClr val="tx1"/>
                          </a:solidFill>
                          <a:effectLst/>
                        </a:rPr>
                        <a:t>BME 741</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just">
                        <a:lnSpc>
                          <a:spcPct val="107000"/>
                        </a:lnSpc>
                        <a:spcBef>
                          <a:spcPts val="0"/>
                        </a:spcBef>
                        <a:spcAft>
                          <a:spcPts val="0"/>
                        </a:spcAft>
                        <a:tabLst>
                          <a:tab pos="685800" algn="l"/>
                        </a:tabLst>
                      </a:pPr>
                      <a:r>
                        <a:rPr lang="en-US" sz="2000">
                          <a:solidFill>
                            <a:schemeClr val="tx1"/>
                          </a:solidFill>
                          <a:effectLst/>
                        </a:rPr>
                        <a:t>Biomaterials and Materials-Tissue Interactions</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dirty="0">
                          <a:solidFill>
                            <a:schemeClr val="tx1"/>
                          </a:solidFill>
                          <a:effectLst/>
                        </a:rPr>
                        <a:t>3</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extLst>
                  <a:ext uri="{0D108BD9-81ED-4DB2-BD59-A6C34878D82A}">
                    <a16:rowId xmlns:a16="http://schemas.microsoft.com/office/drawing/2014/main" val="434368186"/>
                  </a:ext>
                </a:extLst>
              </a:tr>
              <a:tr h="312781">
                <a:tc>
                  <a:txBody>
                    <a:bodyPr/>
                    <a:lstStyle/>
                    <a:p>
                      <a:pPr marL="0" marR="0" algn="just">
                        <a:lnSpc>
                          <a:spcPct val="107000"/>
                        </a:lnSpc>
                        <a:spcBef>
                          <a:spcPts val="0"/>
                        </a:spcBef>
                        <a:spcAft>
                          <a:spcPts val="0"/>
                        </a:spcAft>
                        <a:tabLst>
                          <a:tab pos="685800" algn="l"/>
                        </a:tabLst>
                      </a:pPr>
                      <a:r>
                        <a:rPr lang="en-US" sz="2000">
                          <a:solidFill>
                            <a:schemeClr val="tx1"/>
                          </a:solidFill>
                          <a:effectLst/>
                        </a:rPr>
                        <a:t>BME 761 </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just">
                        <a:lnSpc>
                          <a:spcPct val="107000"/>
                        </a:lnSpc>
                        <a:spcBef>
                          <a:spcPts val="0"/>
                        </a:spcBef>
                        <a:spcAft>
                          <a:spcPts val="0"/>
                        </a:spcAft>
                        <a:tabLst>
                          <a:tab pos="685800" algn="l"/>
                        </a:tabLst>
                      </a:pPr>
                      <a:r>
                        <a:rPr lang="en-US" sz="2000">
                          <a:solidFill>
                            <a:schemeClr val="tx1"/>
                          </a:solidFill>
                          <a:effectLst/>
                        </a:rPr>
                        <a:t>Intelligent Biomedical Systems</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dirty="0">
                          <a:solidFill>
                            <a:schemeClr val="tx1"/>
                          </a:solidFill>
                          <a:effectLst/>
                        </a:rPr>
                        <a:t>3</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extLst>
                  <a:ext uri="{0D108BD9-81ED-4DB2-BD59-A6C34878D82A}">
                    <a16:rowId xmlns:a16="http://schemas.microsoft.com/office/drawing/2014/main" val="3072245263"/>
                  </a:ext>
                </a:extLst>
              </a:tr>
              <a:tr h="382575">
                <a:tc>
                  <a:txBody>
                    <a:bodyPr/>
                    <a:lstStyle/>
                    <a:p>
                      <a:pPr marL="0" marR="0" algn="just">
                        <a:lnSpc>
                          <a:spcPct val="107000"/>
                        </a:lnSpc>
                        <a:spcBef>
                          <a:spcPts val="0"/>
                        </a:spcBef>
                        <a:spcAft>
                          <a:spcPts val="0"/>
                        </a:spcAft>
                        <a:tabLst>
                          <a:tab pos="685800" algn="l"/>
                        </a:tabLst>
                      </a:pPr>
                      <a:r>
                        <a:rPr lang="en-US" sz="2000">
                          <a:solidFill>
                            <a:schemeClr val="tx1"/>
                          </a:solidFill>
                          <a:effectLst/>
                        </a:rPr>
                        <a:t>BME 720</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just">
                        <a:lnSpc>
                          <a:spcPct val="107000"/>
                        </a:lnSpc>
                        <a:spcBef>
                          <a:spcPts val="0"/>
                        </a:spcBef>
                        <a:spcAft>
                          <a:spcPts val="0"/>
                        </a:spcAft>
                        <a:tabLst>
                          <a:tab pos="685800" algn="l"/>
                        </a:tabLst>
                      </a:pPr>
                      <a:r>
                        <a:rPr lang="en-US" sz="2000" dirty="0">
                          <a:solidFill>
                            <a:schemeClr val="tx1"/>
                          </a:solidFill>
                          <a:effectLst/>
                        </a:rPr>
                        <a:t>Advanced Digital Signal and Image Processing</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dirty="0">
                          <a:solidFill>
                            <a:schemeClr val="tx1"/>
                          </a:solidFill>
                          <a:effectLst/>
                        </a:rPr>
                        <a:t>3</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extLst>
                  <a:ext uri="{0D108BD9-81ED-4DB2-BD59-A6C34878D82A}">
                    <a16:rowId xmlns:a16="http://schemas.microsoft.com/office/drawing/2014/main" val="2614201784"/>
                  </a:ext>
                </a:extLst>
              </a:tr>
              <a:tr h="312781">
                <a:tc gridSpan="2">
                  <a:txBody>
                    <a:bodyPr/>
                    <a:lstStyle/>
                    <a:p>
                      <a:pPr marL="0" marR="0" algn="ctr">
                        <a:lnSpc>
                          <a:spcPct val="107000"/>
                        </a:lnSpc>
                        <a:spcBef>
                          <a:spcPts val="0"/>
                        </a:spcBef>
                        <a:spcAft>
                          <a:spcPts val="0"/>
                        </a:spcAft>
                        <a:tabLst>
                          <a:tab pos="685800" algn="l"/>
                        </a:tabLst>
                      </a:pPr>
                      <a:r>
                        <a:rPr lang="en-US" sz="2000" dirty="0">
                          <a:solidFill>
                            <a:schemeClr val="tx1"/>
                          </a:solidFill>
                          <a:effectLst/>
                        </a:rPr>
                        <a:t>Total</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hMerge="1">
                  <a:txBody>
                    <a:bodyPr/>
                    <a:lstStyle/>
                    <a:p>
                      <a:endParaRPr lang="en-US"/>
                    </a:p>
                  </a:txBody>
                  <a:tcPr/>
                </a:tc>
                <a:tc>
                  <a:txBody>
                    <a:bodyPr/>
                    <a:lstStyle/>
                    <a:p>
                      <a:pPr marL="0" marR="0" algn="ctr">
                        <a:lnSpc>
                          <a:spcPct val="107000"/>
                        </a:lnSpc>
                        <a:spcBef>
                          <a:spcPts val="0"/>
                        </a:spcBef>
                        <a:spcAft>
                          <a:spcPts val="0"/>
                        </a:spcAft>
                        <a:tabLst>
                          <a:tab pos="685800" algn="l"/>
                        </a:tabLst>
                      </a:pPr>
                      <a:r>
                        <a:rPr lang="en-US" sz="2000" dirty="0">
                          <a:solidFill>
                            <a:schemeClr val="tx1"/>
                          </a:solidFill>
                          <a:effectLst/>
                        </a:rPr>
                        <a:t>9</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extLst>
                  <a:ext uri="{0D108BD9-81ED-4DB2-BD59-A6C34878D82A}">
                    <a16:rowId xmlns:a16="http://schemas.microsoft.com/office/drawing/2014/main" val="3260268291"/>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505967329"/>
              </p:ext>
            </p:extLst>
          </p:nvPr>
        </p:nvGraphicFramePr>
        <p:xfrm>
          <a:off x="2468" y="3302346"/>
          <a:ext cx="8958652" cy="2592702"/>
        </p:xfrm>
        <a:graphic>
          <a:graphicData uri="http://schemas.openxmlformats.org/drawingml/2006/table">
            <a:tbl>
              <a:tblPr firstRow="1" firstCol="1" bandRow="1">
                <a:tableStyleId>{5C22544A-7EE6-4342-B048-85BDC9FD1C3A}</a:tableStyleId>
              </a:tblPr>
              <a:tblGrid>
                <a:gridCol w="1288704">
                  <a:extLst>
                    <a:ext uri="{9D8B030D-6E8A-4147-A177-3AD203B41FA5}">
                      <a16:colId xmlns:a16="http://schemas.microsoft.com/office/drawing/2014/main" val="2008320047"/>
                    </a:ext>
                  </a:extLst>
                </a:gridCol>
                <a:gridCol w="5559794">
                  <a:extLst>
                    <a:ext uri="{9D8B030D-6E8A-4147-A177-3AD203B41FA5}">
                      <a16:colId xmlns:a16="http://schemas.microsoft.com/office/drawing/2014/main" val="1801419881"/>
                    </a:ext>
                  </a:extLst>
                </a:gridCol>
                <a:gridCol w="2110154">
                  <a:extLst>
                    <a:ext uri="{9D8B030D-6E8A-4147-A177-3AD203B41FA5}">
                      <a16:colId xmlns:a16="http://schemas.microsoft.com/office/drawing/2014/main" val="1237855704"/>
                    </a:ext>
                  </a:extLst>
                </a:gridCol>
              </a:tblGrid>
              <a:tr h="370386">
                <a:tc gridSpan="3">
                  <a:txBody>
                    <a:bodyPr/>
                    <a:lstStyle/>
                    <a:p>
                      <a:pPr marL="0" marR="0" algn="ctr">
                        <a:lnSpc>
                          <a:spcPct val="107000"/>
                        </a:lnSpc>
                        <a:spcBef>
                          <a:spcPts val="0"/>
                        </a:spcBef>
                        <a:spcAft>
                          <a:spcPts val="0"/>
                        </a:spcAft>
                        <a:tabLst>
                          <a:tab pos="685800" algn="l"/>
                        </a:tabLst>
                      </a:pP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505406566"/>
                  </a:ext>
                </a:extLst>
              </a:tr>
              <a:tr h="370386">
                <a:tc gridSpan="3">
                  <a:txBody>
                    <a:bodyPr/>
                    <a:lstStyle/>
                    <a:p>
                      <a:pPr marL="0" marR="0" algn="ctr">
                        <a:lnSpc>
                          <a:spcPct val="107000"/>
                        </a:lnSpc>
                        <a:spcBef>
                          <a:spcPts val="0"/>
                        </a:spcBef>
                        <a:spcAft>
                          <a:spcPts val="0"/>
                        </a:spcAft>
                        <a:tabLst>
                          <a:tab pos="685800" algn="l"/>
                        </a:tabLst>
                      </a:pPr>
                      <a:r>
                        <a:rPr lang="en-US" sz="2000" dirty="0">
                          <a:solidFill>
                            <a:schemeClr val="accent1">
                              <a:lumMod val="75000"/>
                            </a:schemeClr>
                          </a:solidFill>
                          <a:effectLst/>
                        </a:rPr>
                        <a:t>Second Semester</a:t>
                      </a:r>
                      <a:endParaRPr lang="en-US" sz="2000" dirty="0">
                        <a:solidFill>
                          <a:schemeClr val="accent1">
                            <a:lumMod val="75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234281003"/>
                  </a:ext>
                </a:extLst>
              </a:tr>
              <a:tr h="370386">
                <a:tc>
                  <a:txBody>
                    <a:bodyPr/>
                    <a:lstStyle/>
                    <a:p>
                      <a:pPr marL="0" marR="0" algn="just">
                        <a:lnSpc>
                          <a:spcPct val="107000"/>
                        </a:lnSpc>
                        <a:spcBef>
                          <a:spcPts val="0"/>
                        </a:spcBef>
                        <a:spcAft>
                          <a:spcPts val="0"/>
                        </a:spcAft>
                        <a:tabLst>
                          <a:tab pos="685800" algn="l"/>
                        </a:tabLst>
                      </a:pPr>
                      <a:r>
                        <a:rPr lang="en-US" sz="2000">
                          <a:solidFill>
                            <a:schemeClr val="tx1"/>
                          </a:solidFill>
                          <a:effectLst/>
                        </a:rPr>
                        <a:t>Course ID</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just">
                        <a:lnSpc>
                          <a:spcPct val="107000"/>
                        </a:lnSpc>
                        <a:spcBef>
                          <a:spcPts val="0"/>
                        </a:spcBef>
                        <a:spcAft>
                          <a:spcPts val="0"/>
                        </a:spcAft>
                        <a:tabLst>
                          <a:tab pos="685800" algn="l"/>
                        </a:tabLst>
                      </a:pPr>
                      <a:r>
                        <a:rPr lang="en-US" sz="2000">
                          <a:solidFill>
                            <a:schemeClr val="tx1"/>
                          </a:solidFill>
                          <a:effectLst/>
                        </a:rPr>
                        <a:t>Course Title</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dirty="0">
                          <a:solidFill>
                            <a:schemeClr val="tx1"/>
                          </a:solidFill>
                          <a:effectLst/>
                        </a:rPr>
                        <a:t>Credit Hour (CH)</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extLst>
                  <a:ext uri="{0D108BD9-81ED-4DB2-BD59-A6C34878D82A}">
                    <a16:rowId xmlns:a16="http://schemas.microsoft.com/office/drawing/2014/main" val="3538605823"/>
                  </a:ext>
                </a:extLst>
              </a:tr>
              <a:tr h="370386">
                <a:tc>
                  <a:txBody>
                    <a:bodyPr/>
                    <a:lstStyle/>
                    <a:p>
                      <a:pPr marL="0" marR="0" algn="just">
                        <a:lnSpc>
                          <a:spcPct val="107000"/>
                        </a:lnSpc>
                        <a:spcBef>
                          <a:spcPts val="0"/>
                        </a:spcBef>
                        <a:spcAft>
                          <a:spcPts val="0"/>
                        </a:spcAft>
                        <a:tabLst>
                          <a:tab pos="685800" algn="l"/>
                        </a:tabLst>
                      </a:pPr>
                      <a:r>
                        <a:rPr lang="en-US" sz="2000">
                          <a:solidFill>
                            <a:schemeClr val="tx1"/>
                          </a:solidFill>
                          <a:effectLst/>
                        </a:rPr>
                        <a:t>BME 702</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just">
                        <a:lnSpc>
                          <a:spcPct val="107000"/>
                        </a:lnSpc>
                        <a:spcBef>
                          <a:spcPts val="0"/>
                        </a:spcBef>
                        <a:spcAft>
                          <a:spcPts val="0"/>
                        </a:spcAft>
                        <a:tabLst>
                          <a:tab pos="685800" algn="l"/>
                        </a:tabLst>
                      </a:pPr>
                      <a:r>
                        <a:rPr lang="en-US" sz="2000">
                          <a:solidFill>
                            <a:schemeClr val="tx1"/>
                          </a:solidFill>
                          <a:effectLst/>
                        </a:rPr>
                        <a:t>Product Development and Commercialization</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dirty="0">
                          <a:solidFill>
                            <a:schemeClr val="tx1"/>
                          </a:solidFill>
                          <a:effectLst/>
                        </a:rPr>
                        <a:t>3</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extLst>
                  <a:ext uri="{0D108BD9-81ED-4DB2-BD59-A6C34878D82A}">
                    <a16:rowId xmlns:a16="http://schemas.microsoft.com/office/drawing/2014/main" val="1236918001"/>
                  </a:ext>
                </a:extLst>
              </a:tr>
              <a:tr h="370386">
                <a:tc>
                  <a:txBody>
                    <a:bodyPr/>
                    <a:lstStyle/>
                    <a:p>
                      <a:pPr marL="0" marR="0" algn="just">
                        <a:lnSpc>
                          <a:spcPct val="107000"/>
                        </a:lnSpc>
                        <a:spcBef>
                          <a:spcPts val="0"/>
                        </a:spcBef>
                        <a:spcAft>
                          <a:spcPts val="0"/>
                        </a:spcAft>
                        <a:tabLst>
                          <a:tab pos="685800" algn="l"/>
                        </a:tabLst>
                      </a:pPr>
                      <a:r>
                        <a:rPr lang="en-US" sz="2000">
                          <a:solidFill>
                            <a:schemeClr val="tx1"/>
                          </a:solidFill>
                          <a:effectLst/>
                        </a:rPr>
                        <a:t>BME 742 </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just">
                        <a:lnSpc>
                          <a:spcPct val="107000"/>
                        </a:lnSpc>
                        <a:spcBef>
                          <a:spcPts val="0"/>
                        </a:spcBef>
                        <a:spcAft>
                          <a:spcPts val="0"/>
                        </a:spcAft>
                        <a:tabLst>
                          <a:tab pos="685800" algn="l"/>
                        </a:tabLst>
                      </a:pPr>
                      <a:r>
                        <a:rPr lang="en-US" sz="2000">
                          <a:solidFill>
                            <a:schemeClr val="tx1"/>
                          </a:solidFill>
                          <a:effectLst/>
                        </a:rPr>
                        <a:t>Soft and Hard Tissue Mechanics</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a:solidFill>
                            <a:schemeClr val="tx1"/>
                          </a:solidFill>
                          <a:effectLst/>
                        </a:rPr>
                        <a:t>3</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extLst>
                  <a:ext uri="{0D108BD9-81ED-4DB2-BD59-A6C34878D82A}">
                    <a16:rowId xmlns:a16="http://schemas.microsoft.com/office/drawing/2014/main" val="2574328554"/>
                  </a:ext>
                </a:extLst>
              </a:tr>
              <a:tr h="370386">
                <a:tc>
                  <a:txBody>
                    <a:bodyPr/>
                    <a:lstStyle/>
                    <a:p>
                      <a:pPr marL="0" marR="0" algn="ctr">
                        <a:lnSpc>
                          <a:spcPct val="107000"/>
                        </a:lnSpc>
                        <a:spcBef>
                          <a:spcPts val="0"/>
                        </a:spcBef>
                        <a:spcAft>
                          <a:spcPts val="0"/>
                        </a:spcAft>
                        <a:tabLst>
                          <a:tab pos="685800" algn="l"/>
                        </a:tabLst>
                      </a:pPr>
                      <a:r>
                        <a:rPr lang="en-US" sz="2000">
                          <a:solidFill>
                            <a:schemeClr val="tx1"/>
                          </a:solidFill>
                          <a:effectLst/>
                        </a:rPr>
                        <a:t>--</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just">
                        <a:lnSpc>
                          <a:spcPct val="107000"/>
                        </a:lnSpc>
                        <a:spcBef>
                          <a:spcPts val="0"/>
                        </a:spcBef>
                        <a:spcAft>
                          <a:spcPts val="0"/>
                        </a:spcAft>
                        <a:tabLst>
                          <a:tab pos="685800" algn="l"/>
                        </a:tabLst>
                      </a:pPr>
                      <a:r>
                        <a:rPr lang="en-US" sz="2000">
                          <a:solidFill>
                            <a:schemeClr val="tx1"/>
                          </a:solidFill>
                          <a:effectLst/>
                        </a:rPr>
                        <a:t>Elective</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a:solidFill>
                            <a:schemeClr val="tx1"/>
                          </a:solidFill>
                          <a:effectLst/>
                        </a:rPr>
                        <a:t>3</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extLst>
                  <a:ext uri="{0D108BD9-81ED-4DB2-BD59-A6C34878D82A}">
                    <a16:rowId xmlns:a16="http://schemas.microsoft.com/office/drawing/2014/main" val="1960766364"/>
                  </a:ext>
                </a:extLst>
              </a:tr>
              <a:tr h="370386">
                <a:tc gridSpan="2">
                  <a:txBody>
                    <a:bodyPr/>
                    <a:lstStyle/>
                    <a:p>
                      <a:pPr marL="0" marR="0" algn="ctr">
                        <a:lnSpc>
                          <a:spcPct val="107000"/>
                        </a:lnSpc>
                        <a:spcBef>
                          <a:spcPts val="0"/>
                        </a:spcBef>
                        <a:spcAft>
                          <a:spcPts val="0"/>
                        </a:spcAft>
                        <a:tabLst>
                          <a:tab pos="685800" algn="l"/>
                        </a:tabLst>
                      </a:pPr>
                      <a:r>
                        <a:rPr lang="en-US" sz="2000" dirty="0">
                          <a:solidFill>
                            <a:schemeClr val="tx1"/>
                          </a:solidFill>
                          <a:effectLst/>
                        </a:rPr>
                        <a:t>Total</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hMerge="1">
                  <a:txBody>
                    <a:bodyPr/>
                    <a:lstStyle/>
                    <a:p>
                      <a:endParaRPr lang="en-US"/>
                    </a:p>
                  </a:txBody>
                  <a:tcPr/>
                </a:tc>
                <a:tc>
                  <a:txBody>
                    <a:bodyPr/>
                    <a:lstStyle/>
                    <a:p>
                      <a:pPr marL="0" marR="0" algn="ctr">
                        <a:lnSpc>
                          <a:spcPct val="107000"/>
                        </a:lnSpc>
                        <a:spcBef>
                          <a:spcPts val="0"/>
                        </a:spcBef>
                        <a:spcAft>
                          <a:spcPts val="0"/>
                        </a:spcAft>
                        <a:tabLst>
                          <a:tab pos="685800" algn="l"/>
                        </a:tabLst>
                      </a:pPr>
                      <a:r>
                        <a:rPr lang="en-US" sz="2000" dirty="0">
                          <a:solidFill>
                            <a:schemeClr val="tx1"/>
                          </a:solidFill>
                          <a:effectLst/>
                        </a:rPr>
                        <a:t>9</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extLst>
                  <a:ext uri="{0D108BD9-81ED-4DB2-BD59-A6C34878D82A}">
                    <a16:rowId xmlns:a16="http://schemas.microsoft.com/office/drawing/2014/main" val="4237236977"/>
                  </a:ext>
                </a:extLst>
              </a:tr>
            </a:tbl>
          </a:graphicData>
        </a:graphic>
      </p:graphicFrame>
    </p:spTree>
    <p:extLst>
      <p:ext uri="{BB962C8B-B14F-4D97-AF65-F5344CB8AC3E}">
        <p14:creationId xmlns:p14="http://schemas.microsoft.com/office/powerpoint/2010/main" val="12775338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8961120" y="2589013"/>
            <a:ext cx="3230880" cy="1645362"/>
          </a:xfrm>
          <a:prstGeom prst="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p:nvPr/>
        </p:nvPicPr>
        <p:blipFill>
          <a:blip r:embed="rId2" cstate="print"/>
          <a:srcRect/>
          <a:stretch>
            <a:fillRect/>
          </a:stretch>
        </p:blipFill>
        <p:spPr bwMode="auto">
          <a:xfrm>
            <a:off x="9551963" y="2827608"/>
            <a:ext cx="1997611" cy="1209821"/>
          </a:xfrm>
          <a:prstGeom prst="rect">
            <a:avLst/>
          </a:prstGeom>
          <a:noFill/>
          <a:ln w="9525">
            <a:noFill/>
            <a:miter lim="800000"/>
            <a:headEnd/>
            <a:tailEnd/>
          </a:ln>
        </p:spPr>
      </p:pic>
      <p:sp>
        <p:nvSpPr>
          <p:cNvPr id="5" name="TextBox 4"/>
          <p:cNvSpPr txBox="1"/>
          <p:nvPr/>
        </p:nvSpPr>
        <p:spPr>
          <a:xfrm>
            <a:off x="7079" y="528227"/>
            <a:ext cx="4550853" cy="400110"/>
          </a:xfrm>
          <a:prstGeom prst="rect">
            <a:avLst/>
          </a:prstGeom>
          <a:solidFill>
            <a:schemeClr val="accent4">
              <a:lumMod val="75000"/>
            </a:schemeClr>
          </a:solidFill>
        </p:spPr>
        <p:txBody>
          <a:bodyPr wrap="square" rtlCol="0">
            <a:spAutoFit/>
          </a:bodyPr>
          <a:lstStyle/>
          <a:p>
            <a:r>
              <a:rPr lang="en-US" sz="2000" dirty="0"/>
              <a:t>Study Plan Guide for the Thesis Track </a:t>
            </a:r>
          </a:p>
        </p:txBody>
      </p:sp>
      <p:graphicFrame>
        <p:nvGraphicFramePr>
          <p:cNvPr id="6" name="Table 5"/>
          <p:cNvGraphicFramePr>
            <a:graphicFrameLocks noGrp="1"/>
          </p:cNvGraphicFramePr>
          <p:nvPr>
            <p:extLst>
              <p:ext uri="{D42A27DB-BD31-4B8C-83A1-F6EECF244321}">
                <p14:modId xmlns:p14="http://schemas.microsoft.com/office/powerpoint/2010/main" val="4040868576"/>
              </p:ext>
            </p:extLst>
          </p:nvPr>
        </p:nvGraphicFramePr>
        <p:xfrm>
          <a:off x="2468" y="3302346"/>
          <a:ext cx="8958652" cy="2592702"/>
        </p:xfrm>
        <a:graphic>
          <a:graphicData uri="http://schemas.openxmlformats.org/drawingml/2006/table">
            <a:tbl>
              <a:tblPr firstRow="1" firstCol="1" bandRow="1">
                <a:tableStyleId>{5C22544A-7EE6-4342-B048-85BDC9FD1C3A}</a:tableStyleId>
              </a:tblPr>
              <a:tblGrid>
                <a:gridCol w="1516843">
                  <a:extLst>
                    <a:ext uri="{9D8B030D-6E8A-4147-A177-3AD203B41FA5}">
                      <a16:colId xmlns:a16="http://schemas.microsoft.com/office/drawing/2014/main" val="1421676177"/>
                    </a:ext>
                  </a:extLst>
                </a:gridCol>
                <a:gridCol w="5317587">
                  <a:extLst>
                    <a:ext uri="{9D8B030D-6E8A-4147-A177-3AD203B41FA5}">
                      <a16:colId xmlns:a16="http://schemas.microsoft.com/office/drawing/2014/main" val="1802372228"/>
                    </a:ext>
                  </a:extLst>
                </a:gridCol>
                <a:gridCol w="2124222">
                  <a:extLst>
                    <a:ext uri="{9D8B030D-6E8A-4147-A177-3AD203B41FA5}">
                      <a16:colId xmlns:a16="http://schemas.microsoft.com/office/drawing/2014/main" val="753911705"/>
                    </a:ext>
                  </a:extLst>
                </a:gridCol>
              </a:tblGrid>
              <a:tr h="370386">
                <a:tc gridSpan="3">
                  <a:txBody>
                    <a:bodyPr/>
                    <a:lstStyle/>
                    <a:p>
                      <a:pPr marL="0" marR="0" algn="ctr">
                        <a:lnSpc>
                          <a:spcPct val="107000"/>
                        </a:lnSpc>
                        <a:spcBef>
                          <a:spcPts val="0"/>
                        </a:spcBef>
                        <a:spcAft>
                          <a:spcPts val="0"/>
                        </a:spcAft>
                        <a:tabLst>
                          <a:tab pos="685800" algn="l"/>
                        </a:tabLst>
                      </a:pP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360749446"/>
                  </a:ext>
                </a:extLst>
              </a:tr>
              <a:tr h="370386">
                <a:tc gridSpan="3">
                  <a:txBody>
                    <a:bodyPr/>
                    <a:lstStyle/>
                    <a:p>
                      <a:pPr marL="0" marR="0" algn="ctr">
                        <a:lnSpc>
                          <a:spcPct val="107000"/>
                        </a:lnSpc>
                        <a:spcBef>
                          <a:spcPts val="0"/>
                        </a:spcBef>
                        <a:spcAft>
                          <a:spcPts val="0"/>
                        </a:spcAft>
                        <a:tabLst>
                          <a:tab pos="685800" algn="l"/>
                        </a:tabLst>
                      </a:pPr>
                      <a:r>
                        <a:rPr lang="en-US" sz="2000" dirty="0">
                          <a:solidFill>
                            <a:schemeClr val="bg2">
                              <a:lumMod val="60000"/>
                              <a:lumOff val="40000"/>
                            </a:schemeClr>
                          </a:solidFill>
                          <a:effectLst/>
                        </a:rPr>
                        <a:t>Second Semester</a:t>
                      </a:r>
                      <a:endParaRPr lang="en-US" sz="2000" dirty="0">
                        <a:solidFill>
                          <a:schemeClr val="bg2">
                            <a:lumMod val="60000"/>
                            <a:lumOff val="4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129672560"/>
                  </a:ext>
                </a:extLst>
              </a:tr>
              <a:tr h="370386">
                <a:tc>
                  <a:txBody>
                    <a:bodyPr/>
                    <a:lstStyle/>
                    <a:p>
                      <a:pPr marL="0" marR="0" algn="just">
                        <a:lnSpc>
                          <a:spcPct val="107000"/>
                        </a:lnSpc>
                        <a:spcBef>
                          <a:spcPts val="0"/>
                        </a:spcBef>
                        <a:spcAft>
                          <a:spcPts val="0"/>
                        </a:spcAft>
                        <a:tabLst>
                          <a:tab pos="685800" algn="l"/>
                        </a:tabLst>
                      </a:pPr>
                      <a:r>
                        <a:rPr lang="en-US" sz="2000">
                          <a:solidFill>
                            <a:schemeClr val="tx1"/>
                          </a:solidFill>
                          <a:effectLst/>
                        </a:rPr>
                        <a:t>Course ID</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just">
                        <a:lnSpc>
                          <a:spcPct val="107000"/>
                        </a:lnSpc>
                        <a:spcBef>
                          <a:spcPts val="0"/>
                        </a:spcBef>
                        <a:spcAft>
                          <a:spcPts val="0"/>
                        </a:spcAft>
                        <a:tabLst>
                          <a:tab pos="685800" algn="l"/>
                        </a:tabLst>
                      </a:pPr>
                      <a:r>
                        <a:rPr lang="en-US" sz="2000" dirty="0">
                          <a:solidFill>
                            <a:schemeClr val="tx1"/>
                          </a:solidFill>
                          <a:effectLst/>
                        </a:rPr>
                        <a:t>Course Title</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dirty="0">
                          <a:solidFill>
                            <a:schemeClr val="tx1"/>
                          </a:solidFill>
                          <a:effectLst/>
                        </a:rPr>
                        <a:t>Credit Hour (CH)</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extLst>
                  <a:ext uri="{0D108BD9-81ED-4DB2-BD59-A6C34878D82A}">
                    <a16:rowId xmlns:a16="http://schemas.microsoft.com/office/drawing/2014/main" val="850101166"/>
                  </a:ext>
                </a:extLst>
              </a:tr>
              <a:tr h="370386">
                <a:tc>
                  <a:txBody>
                    <a:bodyPr/>
                    <a:lstStyle/>
                    <a:p>
                      <a:pPr marL="0" marR="0" algn="ctr">
                        <a:lnSpc>
                          <a:spcPct val="107000"/>
                        </a:lnSpc>
                        <a:spcBef>
                          <a:spcPts val="0"/>
                        </a:spcBef>
                        <a:spcAft>
                          <a:spcPts val="0"/>
                        </a:spcAft>
                        <a:tabLst>
                          <a:tab pos="685800" algn="l"/>
                        </a:tabLst>
                      </a:pPr>
                      <a:r>
                        <a:rPr lang="en-US" sz="2000">
                          <a:solidFill>
                            <a:schemeClr val="tx1"/>
                          </a:solidFill>
                          <a:effectLst/>
                        </a:rPr>
                        <a:t>--</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just">
                        <a:lnSpc>
                          <a:spcPct val="107000"/>
                        </a:lnSpc>
                        <a:spcBef>
                          <a:spcPts val="0"/>
                        </a:spcBef>
                        <a:spcAft>
                          <a:spcPts val="0"/>
                        </a:spcAft>
                        <a:tabLst>
                          <a:tab pos="685800" algn="l"/>
                        </a:tabLst>
                      </a:pPr>
                      <a:r>
                        <a:rPr lang="en-US" sz="2000">
                          <a:solidFill>
                            <a:schemeClr val="tx1"/>
                          </a:solidFill>
                          <a:effectLst/>
                        </a:rPr>
                        <a:t>Elective</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dirty="0">
                          <a:solidFill>
                            <a:schemeClr val="tx1"/>
                          </a:solidFill>
                          <a:effectLst/>
                        </a:rPr>
                        <a:t>3</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extLst>
                  <a:ext uri="{0D108BD9-81ED-4DB2-BD59-A6C34878D82A}">
                    <a16:rowId xmlns:a16="http://schemas.microsoft.com/office/drawing/2014/main" val="3673929249"/>
                  </a:ext>
                </a:extLst>
              </a:tr>
              <a:tr h="370386">
                <a:tc>
                  <a:txBody>
                    <a:bodyPr/>
                    <a:lstStyle/>
                    <a:p>
                      <a:pPr marL="0" marR="0" algn="just">
                        <a:lnSpc>
                          <a:spcPct val="107000"/>
                        </a:lnSpc>
                        <a:spcBef>
                          <a:spcPts val="0"/>
                        </a:spcBef>
                        <a:spcAft>
                          <a:spcPts val="0"/>
                        </a:spcAft>
                        <a:tabLst>
                          <a:tab pos="685800" algn="l"/>
                        </a:tabLst>
                      </a:pPr>
                      <a:r>
                        <a:rPr lang="en-US" sz="2000">
                          <a:solidFill>
                            <a:schemeClr val="tx1"/>
                          </a:solidFill>
                          <a:effectLst/>
                        </a:rPr>
                        <a:t>BME 799B</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just">
                        <a:lnSpc>
                          <a:spcPct val="107000"/>
                        </a:lnSpc>
                        <a:spcBef>
                          <a:spcPts val="0"/>
                        </a:spcBef>
                        <a:spcAft>
                          <a:spcPts val="0"/>
                        </a:spcAft>
                        <a:tabLst>
                          <a:tab pos="685800" algn="l"/>
                        </a:tabLst>
                      </a:pPr>
                      <a:r>
                        <a:rPr lang="en-US" sz="2000">
                          <a:solidFill>
                            <a:schemeClr val="tx1"/>
                          </a:solidFill>
                          <a:effectLst/>
                        </a:rPr>
                        <a:t>Thesis</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dirty="0">
                          <a:solidFill>
                            <a:schemeClr val="tx1"/>
                          </a:solidFill>
                          <a:effectLst/>
                          <a:latin typeface="+mn-lt"/>
                          <a:ea typeface="+mn-ea"/>
                          <a:cs typeface="+mn-cs"/>
                        </a:rPr>
                        <a:t>6</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extLst>
                  <a:ext uri="{0D108BD9-81ED-4DB2-BD59-A6C34878D82A}">
                    <a16:rowId xmlns:a16="http://schemas.microsoft.com/office/drawing/2014/main" val="1341822846"/>
                  </a:ext>
                </a:extLst>
              </a:tr>
              <a:tr h="370386">
                <a:tc>
                  <a:txBody>
                    <a:bodyPr/>
                    <a:lstStyle/>
                    <a:p>
                      <a:pPr marL="0" marR="0" algn="ctr">
                        <a:lnSpc>
                          <a:spcPct val="107000"/>
                        </a:lnSpc>
                        <a:spcBef>
                          <a:spcPts val="0"/>
                        </a:spcBef>
                        <a:spcAft>
                          <a:spcPts val="0"/>
                        </a:spcAft>
                        <a:tabLst>
                          <a:tab pos="685800" algn="l"/>
                        </a:tabLst>
                      </a:pPr>
                      <a:r>
                        <a:rPr lang="en-US" sz="2000">
                          <a:solidFill>
                            <a:schemeClr val="tx1"/>
                          </a:solidFill>
                          <a:effectLst/>
                        </a:rPr>
                        <a:t> </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just">
                        <a:lnSpc>
                          <a:spcPct val="107000"/>
                        </a:lnSpc>
                        <a:spcBef>
                          <a:spcPts val="0"/>
                        </a:spcBef>
                        <a:spcAft>
                          <a:spcPts val="0"/>
                        </a:spcAft>
                        <a:tabLst>
                          <a:tab pos="685800" algn="l"/>
                        </a:tabLst>
                      </a:pPr>
                      <a:r>
                        <a:rPr lang="en-US" sz="2000">
                          <a:solidFill>
                            <a:schemeClr val="tx1"/>
                          </a:solidFill>
                          <a:effectLst/>
                        </a:rPr>
                        <a:t> </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just">
                        <a:lnSpc>
                          <a:spcPct val="107000"/>
                        </a:lnSpc>
                        <a:spcBef>
                          <a:spcPts val="0"/>
                        </a:spcBef>
                        <a:spcAft>
                          <a:spcPts val="0"/>
                        </a:spcAft>
                        <a:tabLst>
                          <a:tab pos="685800" algn="l"/>
                        </a:tabLst>
                      </a:pPr>
                      <a:r>
                        <a:rPr lang="en-US" sz="2000">
                          <a:solidFill>
                            <a:schemeClr val="tx1"/>
                          </a:solidFill>
                          <a:effectLst/>
                        </a:rPr>
                        <a:t> </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extLst>
                  <a:ext uri="{0D108BD9-81ED-4DB2-BD59-A6C34878D82A}">
                    <a16:rowId xmlns:a16="http://schemas.microsoft.com/office/drawing/2014/main" val="3215185591"/>
                  </a:ext>
                </a:extLst>
              </a:tr>
              <a:tr h="370386">
                <a:tc gridSpan="2">
                  <a:txBody>
                    <a:bodyPr/>
                    <a:lstStyle/>
                    <a:p>
                      <a:pPr marL="0" marR="0" algn="ctr">
                        <a:lnSpc>
                          <a:spcPct val="107000"/>
                        </a:lnSpc>
                        <a:spcBef>
                          <a:spcPts val="0"/>
                        </a:spcBef>
                        <a:spcAft>
                          <a:spcPts val="0"/>
                        </a:spcAft>
                        <a:tabLst>
                          <a:tab pos="685800" algn="l"/>
                        </a:tabLst>
                      </a:pPr>
                      <a:r>
                        <a:rPr lang="en-US" sz="2000" dirty="0">
                          <a:solidFill>
                            <a:schemeClr val="tx1"/>
                          </a:solidFill>
                          <a:effectLst/>
                        </a:rPr>
                        <a:t>Total</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hMerge="1">
                  <a:txBody>
                    <a:bodyPr/>
                    <a:lstStyle/>
                    <a:p>
                      <a:endParaRPr lang="en-US"/>
                    </a:p>
                  </a:txBody>
                  <a:tcPr/>
                </a:tc>
                <a:tc>
                  <a:txBody>
                    <a:bodyPr/>
                    <a:lstStyle/>
                    <a:p>
                      <a:pPr marL="0" marR="0" algn="ctr">
                        <a:lnSpc>
                          <a:spcPct val="107000"/>
                        </a:lnSpc>
                        <a:spcBef>
                          <a:spcPts val="0"/>
                        </a:spcBef>
                        <a:spcAft>
                          <a:spcPts val="0"/>
                        </a:spcAft>
                        <a:tabLst>
                          <a:tab pos="685800" algn="l"/>
                        </a:tabLst>
                      </a:pPr>
                      <a:r>
                        <a:rPr lang="en-US" sz="2000" dirty="0">
                          <a:solidFill>
                            <a:schemeClr val="tx1"/>
                          </a:solidFill>
                          <a:effectLst/>
                        </a:rPr>
                        <a:t>9</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extLst>
                  <a:ext uri="{0D108BD9-81ED-4DB2-BD59-A6C34878D82A}">
                    <a16:rowId xmlns:a16="http://schemas.microsoft.com/office/drawing/2014/main" val="1403890236"/>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703304626"/>
              </p:ext>
            </p:extLst>
          </p:nvPr>
        </p:nvGraphicFramePr>
        <p:xfrm>
          <a:off x="2468" y="928338"/>
          <a:ext cx="8958652" cy="2530760"/>
        </p:xfrm>
        <a:graphic>
          <a:graphicData uri="http://schemas.openxmlformats.org/drawingml/2006/table">
            <a:tbl>
              <a:tblPr firstRow="1" firstCol="1" bandRow="1">
                <a:tableStyleId>{5C22544A-7EE6-4342-B048-85BDC9FD1C3A}</a:tableStyleId>
              </a:tblPr>
              <a:tblGrid>
                <a:gridCol w="1516843">
                  <a:extLst>
                    <a:ext uri="{9D8B030D-6E8A-4147-A177-3AD203B41FA5}">
                      <a16:colId xmlns:a16="http://schemas.microsoft.com/office/drawing/2014/main" val="598947400"/>
                    </a:ext>
                  </a:extLst>
                </a:gridCol>
                <a:gridCol w="5317587">
                  <a:extLst>
                    <a:ext uri="{9D8B030D-6E8A-4147-A177-3AD203B41FA5}">
                      <a16:colId xmlns:a16="http://schemas.microsoft.com/office/drawing/2014/main" val="1764248343"/>
                    </a:ext>
                  </a:extLst>
                </a:gridCol>
                <a:gridCol w="2124222">
                  <a:extLst>
                    <a:ext uri="{9D8B030D-6E8A-4147-A177-3AD203B41FA5}">
                      <a16:colId xmlns:a16="http://schemas.microsoft.com/office/drawing/2014/main" val="1138858857"/>
                    </a:ext>
                  </a:extLst>
                </a:gridCol>
              </a:tblGrid>
              <a:tr h="350138">
                <a:tc gridSpan="3">
                  <a:txBody>
                    <a:bodyPr/>
                    <a:lstStyle/>
                    <a:p>
                      <a:pPr marL="0" marR="0" algn="ctr">
                        <a:lnSpc>
                          <a:spcPct val="107000"/>
                        </a:lnSpc>
                        <a:spcBef>
                          <a:spcPts val="0"/>
                        </a:spcBef>
                        <a:spcAft>
                          <a:spcPts val="0"/>
                        </a:spcAft>
                        <a:tabLst>
                          <a:tab pos="685800" algn="l"/>
                        </a:tabLst>
                      </a:pPr>
                      <a:r>
                        <a:rPr lang="en-US" sz="2000" dirty="0">
                          <a:solidFill>
                            <a:schemeClr val="bg2">
                              <a:lumMod val="60000"/>
                              <a:lumOff val="40000"/>
                            </a:schemeClr>
                          </a:solidFill>
                          <a:effectLst/>
                        </a:rPr>
                        <a:t>Second Year</a:t>
                      </a:r>
                      <a:endParaRPr lang="en-US" sz="2000" dirty="0">
                        <a:solidFill>
                          <a:schemeClr val="bg2">
                            <a:lumMod val="60000"/>
                            <a:lumOff val="4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360911582"/>
                  </a:ext>
                </a:extLst>
              </a:tr>
              <a:tr h="350138">
                <a:tc gridSpan="3">
                  <a:txBody>
                    <a:bodyPr/>
                    <a:lstStyle/>
                    <a:p>
                      <a:pPr marL="0" marR="0" algn="ctr">
                        <a:lnSpc>
                          <a:spcPct val="107000"/>
                        </a:lnSpc>
                        <a:spcBef>
                          <a:spcPts val="0"/>
                        </a:spcBef>
                        <a:spcAft>
                          <a:spcPts val="0"/>
                        </a:spcAft>
                        <a:tabLst>
                          <a:tab pos="685800" algn="l"/>
                        </a:tabLst>
                      </a:pPr>
                      <a:r>
                        <a:rPr lang="en-US" sz="2000" dirty="0">
                          <a:solidFill>
                            <a:schemeClr val="bg2">
                              <a:lumMod val="60000"/>
                              <a:lumOff val="40000"/>
                            </a:schemeClr>
                          </a:solidFill>
                          <a:effectLst/>
                        </a:rPr>
                        <a:t>First Semester</a:t>
                      </a:r>
                      <a:endParaRPr lang="en-US" sz="2000" dirty="0">
                        <a:solidFill>
                          <a:schemeClr val="bg2">
                            <a:lumMod val="60000"/>
                            <a:lumOff val="40000"/>
                          </a:schemeClr>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505654177"/>
                  </a:ext>
                </a:extLst>
              </a:tr>
              <a:tr h="350138">
                <a:tc>
                  <a:txBody>
                    <a:bodyPr/>
                    <a:lstStyle/>
                    <a:p>
                      <a:pPr marL="0" marR="0" algn="just">
                        <a:lnSpc>
                          <a:spcPct val="107000"/>
                        </a:lnSpc>
                        <a:spcBef>
                          <a:spcPts val="0"/>
                        </a:spcBef>
                        <a:spcAft>
                          <a:spcPts val="0"/>
                        </a:spcAft>
                        <a:tabLst>
                          <a:tab pos="685800" algn="l"/>
                        </a:tabLst>
                      </a:pPr>
                      <a:r>
                        <a:rPr lang="en-US" sz="2000">
                          <a:solidFill>
                            <a:schemeClr val="tx1"/>
                          </a:solidFill>
                          <a:effectLst/>
                        </a:rPr>
                        <a:t>Course ID</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just">
                        <a:lnSpc>
                          <a:spcPct val="107000"/>
                        </a:lnSpc>
                        <a:spcBef>
                          <a:spcPts val="0"/>
                        </a:spcBef>
                        <a:spcAft>
                          <a:spcPts val="0"/>
                        </a:spcAft>
                        <a:tabLst>
                          <a:tab pos="685800" algn="l"/>
                        </a:tabLst>
                      </a:pPr>
                      <a:r>
                        <a:rPr lang="en-US" sz="2000">
                          <a:solidFill>
                            <a:schemeClr val="tx1"/>
                          </a:solidFill>
                          <a:effectLst/>
                        </a:rPr>
                        <a:t>Course Title</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dirty="0">
                          <a:solidFill>
                            <a:schemeClr val="tx1"/>
                          </a:solidFill>
                          <a:effectLst/>
                        </a:rPr>
                        <a:t>Credit Hour (CH)</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extLst>
                  <a:ext uri="{0D108BD9-81ED-4DB2-BD59-A6C34878D82A}">
                    <a16:rowId xmlns:a16="http://schemas.microsoft.com/office/drawing/2014/main" val="1513584172"/>
                  </a:ext>
                </a:extLst>
              </a:tr>
              <a:tr h="350138">
                <a:tc>
                  <a:txBody>
                    <a:bodyPr/>
                    <a:lstStyle/>
                    <a:p>
                      <a:pPr marL="0" marR="0" algn="ctr">
                        <a:lnSpc>
                          <a:spcPct val="107000"/>
                        </a:lnSpc>
                        <a:spcBef>
                          <a:spcPts val="0"/>
                        </a:spcBef>
                        <a:spcAft>
                          <a:spcPts val="0"/>
                        </a:spcAft>
                        <a:tabLst>
                          <a:tab pos="685800" algn="l"/>
                        </a:tabLst>
                      </a:pPr>
                      <a:r>
                        <a:rPr lang="en-US" sz="2000">
                          <a:solidFill>
                            <a:schemeClr val="tx1"/>
                          </a:solidFill>
                          <a:effectLst/>
                        </a:rPr>
                        <a:t>--</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just">
                        <a:lnSpc>
                          <a:spcPct val="107000"/>
                        </a:lnSpc>
                        <a:spcBef>
                          <a:spcPts val="0"/>
                        </a:spcBef>
                        <a:spcAft>
                          <a:spcPts val="0"/>
                        </a:spcAft>
                        <a:tabLst>
                          <a:tab pos="685800" algn="l"/>
                        </a:tabLst>
                      </a:pPr>
                      <a:r>
                        <a:rPr lang="en-US" sz="2000">
                          <a:solidFill>
                            <a:schemeClr val="tx1"/>
                          </a:solidFill>
                          <a:effectLst/>
                        </a:rPr>
                        <a:t>Elective</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dirty="0">
                          <a:solidFill>
                            <a:schemeClr val="tx1"/>
                          </a:solidFill>
                          <a:effectLst/>
                        </a:rPr>
                        <a:t>3</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extLst>
                  <a:ext uri="{0D108BD9-81ED-4DB2-BD59-A6C34878D82A}">
                    <a16:rowId xmlns:a16="http://schemas.microsoft.com/office/drawing/2014/main" val="3745494603"/>
                  </a:ext>
                </a:extLst>
              </a:tr>
              <a:tr h="350138">
                <a:tc>
                  <a:txBody>
                    <a:bodyPr/>
                    <a:lstStyle/>
                    <a:p>
                      <a:pPr marL="0" marR="0" algn="just">
                        <a:lnSpc>
                          <a:spcPct val="107000"/>
                        </a:lnSpc>
                        <a:spcBef>
                          <a:spcPts val="0"/>
                        </a:spcBef>
                        <a:spcAft>
                          <a:spcPts val="0"/>
                        </a:spcAft>
                        <a:tabLst>
                          <a:tab pos="685800" algn="l"/>
                        </a:tabLst>
                      </a:pPr>
                      <a:r>
                        <a:rPr lang="en-US" sz="2000">
                          <a:solidFill>
                            <a:schemeClr val="tx1"/>
                          </a:solidFill>
                          <a:effectLst/>
                        </a:rPr>
                        <a:t>BME 791</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just">
                        <a:lnSpc>
                          <a:spcPct val="107000"/>
                        </a:lnSpc>
                        <a:spcBef>
                          <a:spcPts val="0"/>
                        </a:spcBef>
                        <a:spcAft>
                          <a:spcPts val="0"/>
                        </a:spcAft>
                        <a:tabLst>
                          <a:tab pos="685800" algn="l"/>
                        </a:tabLst>
                      </a:pPr>
                      <a:r>
                        <a:rPr lang="en-US" sz="2000">
                          <a:solidFill>
                            <a:schemeClr val="tx1"/>
                          </a:solidFill>
                          <a:effectLst/>
                        </a:rPr>
                        <a:t>Seminar in Biomedical Engineering</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dirty="0">
                          <a:solidFill>
                            <a:schemeClr val="tx1"/>
                          </a:solidFill>
                          <a:effectLst/>
                        </a:rPr>
                        <a:t>1</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extLst>
                  <a:ext uri="{0D108BD9-81ED-4DB2-BD59-A6C34878D82A}">
                    <a16:rowId xmlns:a16="http://schemas.microsoft.com/office/drawing/2014/main" val="3059232904"/>
                  </a:ext>
                </a:extLst>
              </a:tr>
              <a:tr h="429932">
                <a:tc>
                  <a:txBody>
                    <a:bodyPr/>
                    <a:lstStyle/>
                    <a:p>
                      <a:pPr marL="0" marR="0" algn="l">
                        <a:lnSpc>
                          <a:spcPct val="107000"/>
                        </a:lnSpc>
                        <a:spcBef>
                          <a:spcPts val="0"/>
                        </a:spcBef>
                        <a:spcAft>
                          <a:spcPts val="0"/>
                        </a:spcAft>
                        <a:tabLst>
                          <a:tab pos="685800" algn="l"/>
                        </a:tabLst>
                      </a:pPr>
                      <a:r>
                        <a:rPr lang="en-US" sz="2000" dirty="0">
                          <a:solidFill>
                            <a:schemeClr val="tx1"/>
                          </a:solidFill>
                          <a:effectLst/>
                        </a:rPr>
                        <a:t>BME 799C</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just">
                        <a:lnSpc>
                          <a:spcPct val="107000"/>
                        </a:lnSpc>
                        <a:spcBef>
                          <a:spcPts val="0"/>
                        </a:spcBef>
                        <a:spcAft>
                          <a:spcPts val="0"/>
                        </a:spcAft>
                        <a:tabLst>
                          <a:tab pos="685800" algn="l"/>
                        </a:tabLst>
                      </a:pPr>
                      <a:r>
                        <a:rPr lang="en-US" sz="2000">
                          <a:solidFill>
                            <a:schemeClr val="tx1"/>
                          </a:solidFill>
                          <a:effectLst/>
                        </a:rPr>
                        <a:t>Thesis</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dirty="0">
                          <a:solidFill>
                            <a:schemeClr val="tx1"/>
                          </a:solidFill>
                          <a:effectLst/>
                        </a:rPr>
                        <a:t>3</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extLst>
                  <a:ext uri="{0D108BD9-81ED-4DB2-BD59-A6C34878D82A}">
                    <a16:rowId xmlns:a16="http://schemas.microsoft.com/office/drawing/2014/main" val="1848997250"/>
                  </a:ext>
                </a:extLst>
              </a:tr>
              <a:tr h="350138">
                <a:tc gridSpan="2">
                  <a:txBody>
                    <a:bodyPr/>
                    <a:lstStyle/>
                    <a:p>
                      <a:pPr marL="0" marR="0" algn="ctr">
                        <a:lnSpc>
                          <a:spcPct val="107000"/>
                        </a:lnSpc>
                        <a:spcBef>
                          <a:spcPts val="0"/>
                        </a:spcBef>
                        <a:spcAft>
                          <a:spcPts val="0"/>
                        </a:spcAft>
                        <a:tabLst>
                          <a:tab pos="685800" algn="l"/>
                        </a:tabLst>
                      </a:pPr>
                      <a:r>
                        <a:rPr lang="en-US" sz="2000" dirty="0">
                          <a:solidFill>
                            <a:schemeClr val="tx1"/>
                          </a:solidFill>
                          <a:effectLst/>
                        </a:rPr>
                        <a:t>Total</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hMerge="1">
                  <a:txBody>
                    <a:bodyPr/>
                    <a:lstStyle/>
                    <a:p>
                      <a:endParaRPr lang="en-US"/>
                    </a:p>
                  </a:txBody>
                  <a:tcPr/>
                </a:tc>
                <a:tc>
                  <a:txBody>
                    <a:bodyPr/>
                    <a:lstStyle/>
                    <a:p>
                      <a:pPr marL="0" marR="0" algn="ctr">
                        <a:lnSpc>
                          <a:spcPct val="107000"/>
                        </a:lnSpc>
                        <a:spcBef>
                          <a:spcPts val="0"/>
                        </a:spcBef>
                        <a:spcAft>
                          <a:spcPts val="0"/>
                        </a:spcAft>
                        <a:tabLst>
                          <a:tab pos="685800" algn="l"/>
                        </a:tabLst>
                      </a:pPr>
                      <a:r>
                        <a:rPr lang="en-US" sz="2000" dirty="0">
                          <a:solidFill>
                            <a:schemeClr val="tx1"/>
                          </a:solidFill>
                          <a:effectLst/>
                        </a:rPr>
                        <a:t>7</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extLst>
                  <a:ext uri="{0D108BD9-81ED-4DB2-BD59-A6C34878D82A}">
                    <a16:rowId xmlns:a16="http://schemas.microsoft.com/office/drawing/2014/main" val="351925619"/>
                  </a:ext>
                </a:extLst>
              </a:tr>
            </a:tbl>
          </a:graphicData>
        </a:graphic>
      </p:graphicFrame>
    </p:spTree>
    <p:extLst>
      <p:ext uri="{BB962C8B-B14F-4D97-AF65-F5344CB8AC3E}">
        <p14:creationId xmlns:p14="http://schemas.microsoft.com/office/powerpoint/2010/main" val="27518633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8961120" y="2589013"/>
            <a:ext cx="3230880" cy="1645362"/>
          </a:xfrm>
          <a:prstGeom prst="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p:nvPr/>
        </p:nvPicPr>
        <p:blipFill>
          <a:blip r:embed="rId2" cstate="print"/>
          <a:srcRect/>
          <a:stretch>
            <a:fillRect/>
          </a:stretch>
        </p:blipFill>
        <p:spPr bwMode="auto">
          <a:xfrm>
            <a:off x="9551963" y="2827608"/>
            <a:ext cx="1997611" cy="1209821"/>
          </a:xfrm>
          <a:prstGeom prst="rect">
            <a:avLst/>
          </a:prstGeom>
          <a:noFill/>
          <a:ln w="9525">
            <a:noFill/>
            <a:miter lim="800000"/>
            <a:headEnd/>
            <a:tailEnd/>
          </a:ln>
        </p:spPr>
      </p:pic>
      <p:sp>
        <p:nvSpPr>
          <p:cNvPr id="5" name="TextBox 4"/>
          <p:cNvSpPr txBox="1"/>
          <p:nvPr/>
        </p:nvSpPr>
        <p:spPr>
          <a:xfrm>
            <a:off x="203199" y="2023198"/>
            <a:ext cx="10116457" cy="400110"/>
          </a:xfrm>
          <a:prstGeom prst="rect">
            <a:avLst/>
          </a:prstGeom>
          <a:solidFill>
            <a:schemeClr val="accent4">
              <a:lumMod val="75000"/>
            </a:schemeClr>
          </a:solidFill>
        </p:spPr>
        <p:txBody>
          <a:bodyPr wrap="square" rtlCol="0">
            <a:spAutoFit/>
          </a:bodyPr>
          <a:lstStyle/>
          <a:p>
            <a:r>
              <a:rPr lang="en-US" sz="2000" dirty="0"/>
              <a:t>Advantages of the MSc Program with the tracks  BME related to the German Dimension </a:t>
            </a:r>
          </a:p>
        </p:txBody>
      </p:sp>
      <p:sp>
        <p:nvSpPr>
          <p:cNvPr id="2" name="TextBox 1"/>
          <p:cNvSpPr txBox="1"/>
          <p:nvPr/>
        </p:nvSpPr>
        <p:spPr>
          <a:xfrm>
            <a:off x="0" y="2714171"/>
            <a:ext cx="8824686" cy="1477328"/>
          </a:xfrm>
          <a:prstGeom prst="rect">
            <a:avLst/>
          </a:prstGeom>
          <a:noFill/>
        </p:spPr>
        <p:txBody>
          <a:bodyPr wrap="square" rtlCol="0">
            <a:spAutoFit/>
          </a:bodyPr>
          <a:lstStyle/>
          <a:p>
            <a:pPr marL="285750" indent="-285750">
              <a:buFont typeface="Arial" panose="020B0604020202020204" pitchFamily="34" charset="0"/>
              <a:buChar char="•"/>
            </a:pPr>
            <a:r>
              <a:rPr lang="en-US" dirty="0"/>
              <a:t>The tracks would enable all German Partners to join in a partner ship</a:t>
            </a:r>
          </a:p>
          <a:p>
            <a:pPr marL="285750" indent="-285750">
              <a:buFont typeface="Arial" panose="020B0604020202020204" pitchFamily="34" charset="0"/>
              <a:buChar char="•"/>
            </a:pPr>
            <a:r>
              <a:rPr lang="en-US" dirty="0"/>
              <a:t>Possibility for partners to submit for funds for mobility and exchange</a:t>
            </a:r>
          </a:p>
          <a:p>
            <a:pPr marL="285750" indent="-285750">
              <a:buFont typeface="Arial" panose="020B0604020202020204" pitchFamily="34" charset="0"/>
              <a:buChar char="•"/>
            </a:pPr>
            <a:r>
              <a:rPr lang="en-US" dirty="0"/>
              <a:t>Enables other new partners for joining and increase research </a:t>
            </a:r>
          </a:p>
          <a:p>
            <a:pPr marL="285750" indent="-285750">
              <a:buFont typeface="Arial" panose="020B0604020202020204" pitchFamily="34" charset="0"/>
              <a:buChar char="•"/>
            </a:pPr>
            <a:r>
              <a:rPr lang="en-US" dirty="0"/>
              <a:t>Others </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9340035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5555" y="2603081"/>
            <a:ext cx="12086445" cy="1645362"/>
          </a:xfrm>
        </p:spPr>
        <p:txBody>
          <a:bodyPr/>
          <a:lstStyle/>
          <a:p>
            <a:pPr algn="l"/>
            <a:br>
              <a:rPr lang="en-US" sz="2400" dirty="0"/>
            </a:br>
            <a:r>
              <a:rPr lang="en-US" sz="2400" dirty="0"/>
              <a:t>  </a:t>
            </a:r>
          </a:p>
        </p:txBody>
      </p:sp>
      <p:sp>
        <p:nvSpPr>
          <p:cNvPr id="7" name="Rectangle 6"/>
          <p:cNvSpPr/>
          <p:nvPr/>
        </p:nvSpPr>
        <p:spPr>
          <a:xfrm>
            <a:off x="8961120" y="2589013"/>
            <a:ext cx="3230880" cy="1645362"/>
          </a:xfrm>
          <a:prstGeom prst="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p:nvPr/>
        </p:nvPicPr>
        <p:blipFill>
          <a:blip r:embed="rId2" cstate="print"/>
          <a:srcRect/>
          <a:stretch>
            <a:fillRect/>
          </a:stretch>
        </p:blipFill>
        <p:spPr bwMode="auto">
          <a:xfrm>
            <a:off x="9551963" y="2827608"/>
            <a:ext cx="1997611" cy="1209821"/>
          </a:xfrm>
          <a:prstGeom prst="rect">
            <a:avLst/>
          </a:prstGeom>
          <a:noFill/>
          <a:ln w="9525">
            <a:noFill/>
            <a:miter lim="800000"/>
            <a:headEnd/>
            <a:tailEnd/>
          </a:ln>
        </p:spPr>
      </p:pic>
      <p:sp>
        <p:nvSpPr>
          <p:cNvPr id="3" name="TextBox 2"/>
          <p:cNvSpPr txBox="1"/>
          <p:nvPr/>
        </p:nvSpPr>
        <p:spPr>
          <a:xfrm>
            <a:off x="0" y="1083208"/>
            <a:ext cx="9066675" cy="5355312"/>
          </a:xfrm>
          <a:prstGeom prst="rect">
            <a:avLst/>
          </a:prstGeom>
          <a:solidFill>
            <a:schemeClr val="bg1">
              <a:lumMod val="85000"/>
              <a:lumOff val="15000"/>
            </a:schemeClr>
          </a:solidFill>
        </p:spPr>
        <p:txBody>
          <a:bodyPr wrap="square" rtlCol="0">
            <a:spAutoFit/>
          </a:bodyPr>
          <a:lstStyle/>
          <a:p>
            <a:pPr marL="285750" indent="-285750">
              <a:buFont typeface="Arial" panose="020B0604020202020204" pitchFamily="34" charset="0"/>
              <a:buChar char="•"/>
            </a:pPr>
            <a:r>
              <a:rPr lang="en-US" dirty="0"/>
              <a:t>The Master in BME provides the knowledge and skills needed to work out solutions in the areas of diagnosis, therapy and the manufacture of medical technology and biomedical products. </a:t>
            </a:r>
          </a:p>
          <a:p>
            <a:pPr marL="285750" indent="-285750" algn="just">
              <a:buFont typeface="Arial" panose="020B0604020202020204" pitchFamily="34" charset="0"/>
              <a:buChar char="•"/>
            </a:pPr>
            <a:r>
              <a:rPr lang="en-US" dirty="0"/>
              <a:t>Taking into account the complexity of modern system solutions, particular focus is placed on model building and simulation methods to enable more efficient development cycles and more powerful and flexible solutions, as well as their implementation in concrete product ideas. </a:t>
            </a:r>
          </a:p>
          <a:p>
            <a:pPr marL="285750" indent="-285750" algn="just">
              <a:buFont typeface="Arial" panose="020B0604020202020204" pitchFamily="34" charset="0"/>
              <a:buChar char="•"/>
            </a:pPr>
            <a:r>
              <a:rPr lang="en-US" dirty="0"/>
              <a:t>A focus on human systems, the design and operation of devices and processes, and the application of engineering skills to new medical treatments, instruments and machines. </a:t>
            </a:r>
          </a:p>
          <a:p>
            <a:pPr marL="285750" indent="-285750" algn="just">
              <a:buFont typeface="Arial" panose="020B0604020202020204" pitchFamily="34" charset="0"/>
              <a:buChar char="•"/>
            </a:pPr>
            <a:r>
              <a:rPr lang="en-US" dirty="0" err="1"/>
              <a:t>M.Sc</a:t>
            </a:r>
            <a:r>
              <a:rPr lang="en-US" dirty="0"/>
              <a:t> in BME will equip you with a breadth of expertise with a focus on solving real world, biomedical problems. As healthcare demands rise due to an aging population, so will the demand for biomedical engineers to develop innovative medical solutions. </a:t>
            </a:r>
          </a:p>
          <a:p>
            <a:pPr marL="285750" indent="-285750" algn="just">
              <a:buFont typeface="Arial" panose="020B0604020202020204" pitchFamily="34" charset="0"/>
              <a:buChar char="•"/>
            </a:pPr>
            <a:r>
              <a:rPr lang="en-US" dirty="0"/>
              <a:t> The skills you learn in this program are applicable to the fields of biosensors, military medicine, biomaterials, mechanical engineering, pharmaceuticals, tissue engineering, nanotechnology, wound healing, and prosthetics and drug delivery. Such a wide range of relevant industries gives you the flexibility to pursue an array of employment opportunities.</a:t>
            </a:r>
          </a:p>
        </p:txBody>
      </p:sp>
      <p:sp>
        <p:nvSpPr>
          <p:cNvPr id="6" name="TextBox 5"/>
          <p:cNvSpPr txBox="1"/>
          <p:nvPr/>
        </p:nvSpPr>
        <p:spPr>
          <a:xfrm>
            <a:off x="0" y="683098"/>
            <a:ext cx="4234375" cy="400110"/>
          </a:xfrm>
          <a:prstGeom prst="rect">
            <a:avLst/>
          </a:prstGeom>
          <a:solidFill>
            <a:schemeClr val="accent4">
              <a:lumMod val="75000"/>
            </a:schemeClr>
          </a:solidFill>
        </p:spPr>
        <p:txBody>
          <a:bodyPr wrap="square" rtlCol="0">
            <a:spAutoFit/>
          </a:bodyPr>
          <a:lstStyle/>
          <a:p>
            <a:r>
              <a:rPr lang="en-US" sz="2000" dirty="0"/>
              <a:t>Objectives</a:t>
            </a:r>
          </a:p>
        </p:txBody>
      </p:sp>
    </p:spTree>
    <p:extLst>
      <p:ext uri="{BB962C8B-B14F-4D97-AF65-F5344CB8AC3E}">
        <p14:creationId xmlns:p14="http://schemas.microsoft.com/office/powerpoint/2010/main" val="18302149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5555" y="2603081"/>
            <a:ext cx="12086445" cy="1645362"/>
          </a:xfrm>
        </p:spPr>
        <p:txBody>
          <a:bodyPr/>
          <a:lstStyle/>
          <a:p>
            <a:pPr algn="l"/>
            <a:br>
              <a:rPr lang="en-US" sz="2400" dirty="0"/>
            </a:br>
            <a:r>
              <a:rPr lang="en-US" sz="2400" dirty="0"/>
              <a:t>  </a:t>
            </a:r>
          </a:p>
        </p:txBody>
      </p:sp>
      <p:sp>
        <p:nvSpPr>
          <p:cNvPr id="7" name="Rectangle 6"/>
          <p:cNvSpPr/>
          <p:nvPr/>
        </p:nvSpPr>
        <p:spPr>
          <a:xfrm>
            <a:off x="8961120" y="2589013"/>
            <a:ext cx="3230880" cy="1645362"/>
          </a:xfrm>
          <a:prstGeom prst="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p:nvPr/>
        </p:nvPicPr>
        <p:blipFill>
          <a:blip r:embed="rId2" cstate="print"/>
          <a:srcRect/>
          <a:stretch>
            <a:fillRect/>
          </a:stretch>
        </p:blipFill>
        <p:spPr bwMode="auto">
          <a:xfrm>
            <a:off x="9551963" y="2827608"/>
            <a:ext cx="1997611" cy="1209821"/>
          </a:xfrm>
          <a:prstGeom prst="rect">
            <a:avLst/>
          </a:prstGeom>
          <a:noFill/>
          <a:ln w="9525">
            <a:noFill/>
            <a:miter lim="800000"/>
            <a:headEnd/>
            <a:tailEnd/>
          </a:ln>
        </p:spPr>
      </p:pic>
      <p:sp>
        <p:nvSpPr>
          <p:cNvPr id="3" name="TextBox 2"/>
          <p:cNvSpPr txBox="1"/>
          <p:nvPr/>
        </p:nvSpPr>
        <p:spPr>
          <a:xfrm>
            <a:off x="0" y="1083208"/>
            <a:ext cx="9066675" cy="3785652"/>
          </a:xfrm>
          <a:prstGeom prst="rect">
            <a:avLst/>
          </a:prstGeom>
          <a:solidFill>
            <a:schemeClr val="bg1">
              <a:lumMod val="85000"/>
              <a:lumOff val="15000"/>
            </a:schemeClr>
          </a:solidFill>
        </p:spPr>
        <p:txBody>
          <a:bodyPr wrap="square" rtlCol="0">
            <a:spAutoFit/>
          </a:bodyPr>
          <a:lstStyle/>
          <a:p>
            <a:pPr marL="285750" indent="-285750" algn="just">
              <a:buFont typeface="Arial" panose="020B0604020202020204" pitchFamily="34" charset="0"/>
              <a:buChar char="•"/>
            </a:pPr>
            <a:r>
              <a:rPr lang="en-US" sz="2000" dirty="0"/>
              <a:t>The German Jordanian University (GJU), School of Applied Medical Sciences has a well-established exchange cooperation with over 27 German partner universities. This cooperation could be implemented into the Master program. It includes the following agreements:</a:t>
            </a:r>
          </a:p>
          <a:p>
            <a:pPr marL="285750" lvl="0" indent="-285750" algn="just">
              <a:buFont typeface="Arial" panose="020B0604020202020204" pitchFamily="34" charset="0"/>
              <a:buChar char="•"/>
            </a:pPr>
            <a:r>
              <a:rPr lang="en-US" sz="2000" dirty="0"/>
              <a:t>Sending GJU students to Germany for an exchange semester (free of Choice)</a:t>
            </a:r>
          </a:p>
          <a:p>
            <a:pPr marL="285750" lvl="0" indent="-285750" algn="just">
              <a:buFont typeface="Arial" panose="020B0604020202020204" pitchFamily="34" charset="0"/>
              <a:buChar char="•"/>
            </a:pPr>
            <a:r>
              <a:rPr lang="en-US" sz="2000" dirty="0"/>
              <a:t>Exchange Professors (Flying Faculty) from Germany teaching block courses at GJU</a:t>
            </a:r>
          </a:p>
          <a:p>
            <a:pPr marL="285750" lvl="0" indent="-285750" algn="just">
              <a:buFont typeface="Arial" panose="020B0604020202020204" pitchFamily="34" charset="0"/>
              <a:buChar char="•"/>
            </a:pPr>
            <a:r>
              <a:rPr lang="en-US" sz="2000" dirty="0"/>
              <a:t>EU-funded projects allowing mobility of staff members and through Erasmus plus</a:t>
            </a:r>
          </a:p>
          <a:p>
            <a:pPr marL="285750" lvl="0" indent="-285750" algn="just">
              <a:buFont typeface="Arial" panose="020B0604020202020204" pitchFamily="34" charset="0"/>
              <a:buChar char="•"/>
            </a:pPr>
            <a:r>
              <a:rPr lang="en-US" sz="2000" dirty="0"/>
              <a:t>Training of GJU staff members at German universities</a:t>
            </a:r>
          </a:p>
          <a:p>
            <a:pPr marL="285750" indent="-285750">
              <a:buFont typeface="Arial" panose="020B0604020202020204" pitchFamily="34" charset="0"/>
              <a:buChar char="•"/>
            </a:pPr>
            <a:endParaRPr lang="en-US" sz="2000" dirty="0"/>
          </a:p>
        </p:txBody>
      </p:sp>
      <p:sp>
        <p:nvSpPr>
          <p:cNvPr id="6" name="TextBox 5"/>
          <p:cNvSpPr txBox="1"/>
          <p:nvPr/>
        </p:nvSpPr>
        <p:spPr>
          <a:xfrm>
            <a:off x="0" y="683098"/>
            <a:ext cx="4234375" cy="400110"/>
          </a:xfrm>
          <a:prstGeom prst="rect">
            <a:avLst/>
          </a:prstGeom>
          <a:solidFill>
            <a:schemeClr val="accent4">
              <a:lumMod val="75000"/>
            </a:schemeClr>
          </a:solidFill>
        </p:spPr>
        <p:txBody>
          <a:bodyPr wrap="square" rtlCol="0">
            <a:spAutoFit/>
          </a:bodyPr>
          <a:lstStyle/>
          <a:p>
            <a:r>
              <a:rPr lang="en-US" sz="2000" dirty="0"/>
              <a:t>German Dimension</a:t>
            </a:r>
          </a:p>
        </p:txBody>
      </p:sp>
    </p:spTree>
    <p:extLst>
      <p:ext uri="{BB962C8B-B14F-4D97-AF65-F5344CB8AC3E}">
        <p14:creationId xmlns:p14="http://schemas.microsoft.com/office/powerpoint/2010/main" val="7909251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5555" y="2603081"/>
            <a:ext cx="12086445" cy="1645362"/>
          </a:xfrm>
        </p:spPr>
        <p:txBody>
          <a:bodyPr/>
          <a:lstStyle/>
          <a:p>
            <a:pPr algn="l"/>
            <a:br>
              <a:rPr lang="en-US" sz="2400" dirty="0"/>
            </a:br>
            <a:r>
              <a:rPr lang="en-US" sz="2400" dirty="0"/>
              <a:t>  </a:t>
            </a:r>
          </a:p>
        </p:txBody>
      </p:sp>
      <p:sp>
        <p:nvSpPr>
          <p:cNvPr id="7" name="Rectangle 6"/>
          <p:cNvSpPr/>
          <p:nvPr/>
        </p:nvSpPr>
        <p:spPr>
          <a:xfrm>
            <a:off x="8961120" y="2589013"/>
            <a:ext cx="3230880" cy="1645362"/>
          </a:xfrm>
          <a:prstGeom prst="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p:nvPr/>
        </p:nvPicPr>
        <p:blipFill>
          <a:blip r:embed="rId2" cstate="print"/>
          <a:srcRect/>
          <a:stretch>
            <a:fillRect/>
          </a:stretch>
        </p:blipFill>
        <p:spPr bwMode="auto">
          <a:xfrm>
            <a:off x="9551963" y="2827608"/>
            <a:ext cx="1997611" cy="1209821"/>
          </a:xfrm>
          <a:prstGeom prst="rect">
            <a:avLst/>
          </a:prstGeom>
          <a:noFill/>
          <a:ln w="9525">
            <a:noFill/>
            <a:miter lim="800000"/>
            <a:headEnd/>
            <a:tailEnd/>
          </a:ln>
        </p:spPr>
      </p:pic>
      <p:graphicFrame>
        <p:nvGraphicFramePr>
          <p:cNvPr id="3" name="Table 2"/>
          <p:cNvGraphicFramePr>
            <a:graphicFrameLocks noGrp="1"/>
          </p:cNvGraphicFramePr>
          <p:nvPr>
            <p:extLst>
              <p:ext uri="{D42A27DB-BD31-4B8C-83A1-F6EECF244321}">
                <p14:modId xmlns:p14="http://schemas.microsoft.com/office/powerpoint/2010/main" val="3427683560"/>
              </p:ext>
            </p:extLst>
          </p:nvPr>
        </p:nvGraphicFramePr>
        <p:xfrm>
          <a:off x="-2" y="1913207"/>
          <a:ext cx="8961122" cy="2912010"/>
        </p:xfrm>
        <a:graphic>
          <a:graphicData uri="http://schemas.openxmlformats.org/drawingml/2006/table">
            <a:tbl>
              <a:tblPr firstRow="1" firstCol="1" bandRow="1">
                <a:tableStyleId>{5C22544A-7EE6-4342-B048-85BDC9FD1C3A}</a:tableStyleId>
              </a:tblPr>
              <a:tblGrid>
                <a:gridCol w="4213064">
                  <a:extLst>
                    <a:ext uri="{9D8B030D-6E8A-4147-A177-3AD203B41FA5}">
                      <a16:colId xmlns:a16="http://schemas.microsoft.com/office/drawing/2014/main" val="3020247805"/>
                    </a:ext>
                  </a:extLst>
                </a:gridCol>
                <a:gridCol w="4748058">
                  <a:extLst>
                    <a:ext uri="{9D8B030D-6E8A-4147-A177-3AD203B41FA5}">
                      <a16:colId xmlns:a16="http://schemas.microsoft.com/office/drawing/2014/main" val="4069326084"/>
                    </a:ext>
                  </a:extLst>
                </a:gridCol>
              </a:tblGrid>
              <a:tr h="582402">
                <a:tc>
                  <a:txBody>
                    <a:bodyPr/>
                    <a:lstStyle/>
                    <a:p>
                      <a:pPr marL="0" marR="0" algn="ctr">
                        <a:lnSpc>
                          <a:spcPct val="107000"/>
                        </a:lnSpc>
                        <a:spcBef>
                          <a:spcPts val="0"/>
                        </a:spcBef>
                        <a:spcAft>
                          <a:spcPts val="0"/>
                        </a:spcAft>
                        <a:tabLst>
                          <a:tab pos="685800" algn="l"/>
                        </a:tabLst>
                      </a:pPr>
                      <a:r>
                        <a:rPr lang="en-US" sz="2000">
                          <a:solidFill>
                            <a:schemeClr val="tx1"/>
                          </a:solidFill>
                          <a:effectLst/>
                        </a:rPr>
                        <a:t>Classification</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a:solidFill>
                            <a:schemeClr val="tx1"/>
                          </a:solidFill>
                          <a:effectLst/>
                        </a:rPr>
                        <a:t>Credit Hours (CH)</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extLst>
                  <a:ext uri="{0D108BD9-81ED-4DB2-BD59-A6C34878D82A}">
                    <a16:rowId xmlns:a16="http://schemas.microsoft.com/office/drawing/2014/main" val="1239639115"/>
                  </a:ext>
                </a:extLst>
              </a:tr>
              <a:tr h="582402">
                <a:tc>
                  <a:txBody>
                    <a:bodyPr/>
                    <a:lstStyle/>
                    <a:p>
                      <a:pPr marL="0" marR="0" algn="just">
                        <a:lnSpc>
                          <a:spcPct val="107000"/>
                        </a:lnSpc>
                        <a:spcBef>
                          <a:spcPts val="0"/>
                        </a:spcBef>
                        <a:spcAft>
                          <a:spcPts val="0"/>
                        </a:spcAft>
                        <a:tabLst>
                          <a:tab pos="685800" algn="l"/>
                        </a:tabLst>
                      </a:pPr>
                      <a:r>
                        <a:rPr lang="en-US" sz="2000">
                          <a:solidFill>
                            <a:schemeClr val="tx1"/>
                          </a:solidFill>
                          <a:effectLst/>
                        </a:rPr>
                        <a:t>Core Courses</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dirty="0">
                          <a:solidFill>
                            <a:schemeClr val="tx1"/>
                          </a:solidFill>
                          <a:effectLst/>
                        </a:rPr>
                        <a:t>16</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extLst>
                  <a:ext uri="{0D108BD9-81ED-4DB2-BD59-A6C34878D82A}">
                    <a16:rowId xmlns:a16="http://schemas.microsoft.com/office/drawing/2014/main" val="4289454724"/>
                  </a:ext>
                </a:extLst>
              </a:tr>
              <a:tr h="582402">
                <a:tc>
                  <a:txBody>
                    <a:bodyPr/>
                    <a:lstStyle/>
                    <a:p>
                      <a:pPr marL="0" marR="0" algn="just">
                        <a:lnSpc>
                          <a:spcPct val="107000"/>
                        </a:lnSpc>
                        <a:spcBef>
                          <a:spcPts val="0"/>
                        </a:spcBef>
                        <a:spcAft>
                          <a:spcPts val="0"/>
                        </a:spcAft>
                        <a:tabLst>
                          <a:tab pos="685800" algn="l"/>
                        </a:tabLst>
                      </a:pPr>
                      <a:r>
                        <a:rPr lang="en-US" sz="2000">
                          <a:solidFill>
                            <a:schemeClr val="tx1"/>
                          </a:solidFill>
                          <a:effectLst/>
                        </a:rPr>
                        <a:t>Elective Courses</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dirty="0">
                          <a:solidFill>
                            <a:schemeClr val="tx1"/>
                          </a:solidFill>
                          <a:effectLst/>
                        </a:rPr>
                        <a:t>9</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extLst>
                  <a:ext uri="{0D108BD9-81ED-4DB2-BD59-A6C34878D82A}">
                    <a16:rowId xmlns:a16="http://schemas.microsoft.com/office/drawing/2014/main" val="2738444938"/>
                  </a:ext>
                </a:extLst>
              </a:tr>
              <a:tr h="582402">
                <a:tc>
                  <a:txBody>
                    <a:bodyPr/>
                    <a:lstStyle/>
                    <a:p>
                      <a:pPr marL="0" marR="0" algn="just">
                        <a:lnSpc>
                          <a:spcPct val="107000"/>
                        </a:lnSpc>
                        <a:spcBef>
                          <a:spcPts val="0"/>
                        </a:spcBef>
                        <a:spcAft>
                          <a:spcPts val="0"/>
                        </a:spcAft>
                        <a:tabLst>
                          <a:tab pos="685800" algn="l"/>
                        </a:tabLst>
                      </a:pPr>
                      <a:r>
                        <a:rPr lang="en-US" sz="2000">
                          <a:solidFill>
                            <a:schemeClr val="tx1"/>
                          </a:solidFill>
                          <a:effectLst/>
                        </a:rPr>
                        <a:t>Thesis</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dirty="0">
                          <a:solidFill>
                            <a:schemeClr val="tx1"/>
                          </a:solidFill>
                          <a:effectLst/>
                        </a:rPr>
                        <a:t>9</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extLst>
                  <a:ext uri="{0D108BD9-81ED-4DB2-BD59-A6C34878D82A}">
                    <a16:rowId xmlns:a16="http://schemas.microsoft.com/office/drawing/2014/main" val="1397701444"/>
                  </a:ext>
                </a:extLst>
              </a:tr>
              <a:tr h="582402">
                <a:tc gridSpan="2">
                  <a:txBody>
                    <a:bodyPr/>
                    <a:lstStyle/>
                    <a:p>
                      <a:pPr marL="0" marR="0" algn="ctr">
                        <a:lnSpc>
                          <a:spcPct val="107000"/>
                        </a:lnSpc>
                        <a:spcBef>
                          <a:spcPts val="0"/>
                        </a:spcBef>
                        <a:spcAft>
                          <a:spcPts val="0"/>
                        </a:spcAft>
                        <a:tabLst>
                          <a:tab pos="685800" algn="l"/>
                        </a:tabLst>
                      </a:pPr>
                      <a:r>
                        <a:rPr lang="en-US" sz="2000" dirty="0">
                          <a:solidFill>
                            <a:schemeClr val="tx1"/>
                          </a:solidFill>
                          <a:effectLst/>
                        </a:rPr>
                        <a:t>Total: 34 CH</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hMerge="1">
                  <a:txBody>
                    <a:bodyPr/>
                    <a:lstStyle/>
                    <a:p>
                      <a:endParaRPr lang="en-US"/>
                    </a:p>
                  </a:txBody>
                  <a:tcPr/>
                </a:tc>
                <a:extLst>
                  <a:ext uri="{0D108BD9-81ED-4DB2-BD59-A6C34878D82A}">
                    <a16:rowId xmlns:a16="http://schemas.microsoft.com/office/drawing/2014/main" val="3849408948"/>
                  </a:ext>
                </a:extLst>
              </a:tr>
            </a:tbl>
          </a:graphicData>
        </a:graphic>
      </p:graphicFrame>
      <p:sp>
        <p:nvSpPr>
          <p:cNvPr id="5" name="TextBox 4"/>
          <p:cNvSpPr txBox="1"/>
          <p:nvPr/>
        </p:nvSpPr>
        <p:spPr>
          <a:xfrm>
            <a:off x="-1" y="1513097"/>
            <a:ext cx="4234375" cy="400110"/>
          </a:xfrm>
          <a:prstGeom prst="rect">
            <a:avLst/>
          </a:prstGeom>
          <a:solidFill>
            <a:schemeClr val="accent4">
              <a:lumMod val="75000"/>
            </a:schemeClr>
          </a:solidFill>
        </p:spPr>
        <p:txBody>
          <a:bodyPr wrap="square" rtlCol="0">
            <a:spAutoFit/>
          </a:bodyPr>
          <a:lstStyle/>
          <a:p>
            <a:r>
              <a:rPr lang="en-US" sz="2000" dirty="0"/>
              <a:t>Framework for thesis track</a:t>
            </a:r>
          </a:p>
        </p:txBody>
      </p:sp>
      <p:sp>
        <p:nvSpPr>
          <p:cNvPr id="6" name="TextBox 5"/>
          <p:cNvSpPr txBox="1"/>
          <p:nvPr/>
        </p:nvSpPr>
        <p:spPr>
          <a:xfrm>
            <a:off x="4180116" y="507999"/>
            <a:ext cx="3672114" cy="400110"/>
          </a:xfrm>
          <a:prstGeom prst="rect">
            <a:avLst/>
          </a:prstGeom>
          <a:solidFill>
            <a:schemeClr val="bg1">
              <a:lumMod val="85000"/>
              <a:lumOff val="15000"/>
            </a:schemeClr>
          </a:solidFill>
        </p:spPr>
        <p:txBody>
          <a:bodyPr wrap="square" rtlCol="0">
            <a:spAutoFit/>
          </a:bodyPr>
          <a:lstStyle/>
          <a:p>
            <a:pPr algn="ctr"/>
            <a:r>
              <a:rPr lang="en-US" sz="2000" b="1" dirty="0" err="1"/>
              <a:t>M.Sc</a:t>
            </a:r>
            <a:r>
              <a:rPr lang="en-US" sz="2000" b="1" dirty="0"/>
              <a:t> Biomedical Engineering</a:t>
            </a:r>
          </a:p>
        </p:txBody>
      </p:sp>
    </p:spTree>
    <p:extLst>
      <p:ext uri="{BB962C8B-B14F-4D97-AF65-F5344CB8AC3E}">
        <p14:creationId xmlns:p14="http://schemas.microsoft.com/office/powerpoint/2010/main" val="9071780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5555" y="2603081"/>
            <a:ext cx="12086445" cy="1645362"/>
          </a:xfrm>
        </p:spPr>
        <p:txBody>
          <a:bodyPr/>
          <a:lstStyle/>
          <a:p>
            <a:pPr algn="l"/>
            <a:br>
              <a:rPr lang="en-US" sz="2400" dirty="0"/>
            </a:br>
            <a:r>
              <a:rPr lang="en-US" sz="2400" dirty="0"/>
              <a:t>  </a:t>
            </a:r>
          </a:p>
        </p:txBody>
      </p:sp>
      <p:sp>
        <p:nvSpPr>
          <p:cNvPr id="7" name="Rectangle 6"/>
          <p:cNvSpPr/>
          <p:nvPr/>
        </p:nvSpPr>
        <p:spPr>
          <a:xfrm>
            <a:off x="8961120" y="2589013"/>
            <a:ext cx="3230880" cy="1645362"/>
          </a:xfrm>
          <a:prstGeom prst="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p:nvPr/>
        </p:nvPicPr>
        <p:blipFill>
          <a:blip r:embed="rId2" cstate="print"/>
          <a:srcRect/>
          <a:stretch>
            <a:fillRect/>
          </a:stretch>
        </p:blipFill>
        <p:spPr bwMode="auto">
          <a:xfrm>
            <a:off x="9551963" y="2827608"/>
            <a:ext cx="1997611" cy="1209821"/>
          </a:xfrm>
          <a:prstGeom prst="rect">
            <a:avLst/>
          </a:prstGeom>
          <a:noFill/>
          <a:ln w="9525">
            <a:noFill/>
            <a:miter lim="800000"/>
            <a:headEnd/>
            <a:tailEnd/>
          </a:ln>
        </p:spPr>
      </p:pic>
      <p:sp>
        <p:nvSpPr>
          <p:cNvPr id="5" name="TextBox 4"/>
          <p:cNvSpPr txBox="1"/>
          <p:nvPr/>
        </p:nvSpPr>
        <p:spPr>
          <a:xfrm>
            <a:off x="-1" y="1513097"/>
            <a:ext cx="4234375" cy="400110"/>
          </a:xfrm>
          <a:prstGeom prst="rect">
            <a:avLst/>
          </a:prstGeom>
          <a:solidFill>
            <a:schemeClr val="accent4">
              <a:lumMod val="75000"/>
            </a:schemeClr>
          </a:solidFill>
        </p:spPr>
        <p:txBody>
          <a:bodyPr wrap="square" rtlCol="0">
            <a:spAutoFit/>
          </a:bodyPr>
          <a:lstStyle/>
          <a:p>
            <a:r>
              <a:rPr lang="en-US" sz="2000" dirty="0"/>
              <a:t>Compulsory/ Core Courses (16CHs)</a:t>
            </a:r>
          </a:p>
        </p:txBody>
      </p:sp>
      <p:graphicFrame>
        <p:nvGraphicFramePr>
          <p:cNvPr id="6" name="Table 5"/>
          <p:cNvGraphicFramePr>
            <a:graphicFrameLocks noGrp="1"/>
          </p:cNvGraphicFramePr>
          <p:nvPr>
            <p:extLst>
              <p:ext uri="{D42A27DB-BD31-4B8C-83A1-F6EECF244321}">
                <p14:modId xmlns:p14="http://schemas.microsoft.com/office/powerpoint/2010/main" val="2636696417"/>
              </p:ext>
            </p:extLst>
          </p:nvPr>
        </p:nvGraphicFramePr>
        <p:xfrm>
          <a:off x="0" y="1913208"/>
          <a:ext cx="8961120" cy="3010483"/>
        </p:xfrm>
        <a:graphic>
          <a:graphicData uri="http://schemas.openxmlformats.org/drawingml/2006/table">
            <a:tbl>
              <a:tblPr firstRow="1" firstCol="1" bandRow="1">
                <a:tableStyleId>{5C22544A-7EE6-4342-B048-85BDC9FD1C3A}</a:tableStyleId>
              </a:tblPr>
              <a:tblGrid>
                <a:gridCol w="1288371">
                  <a:extLst>
                    <a:ext uri="{9D8B030D-6E8A-4147-A177-3AD203B41FA5}">
                      <a16:colId xmlns:a16="http://schemas.microsoft.com/office/drawing/2014/main" val="1681078040"/>
                    </a:ext>
                  </a:extLst>
                </a:gridCol>
                <a:gridCol w="5942423">
                  <a:extLst>
                    <a:ext uri="{9D8B030D-6E8A-4147-A177-3AD203B41FA5}">
                      <a16:colId xmlns:a16="http://schemas.microsoft.com/office/drawing/2014/main" val="2366947974"/>
                    </a:ext>
                  </a:extLst>
                </a:gridCol>
                <a:gridCol w="1730326">
                  <a:extLst>
                    <a:ext uri="{9D8B030D-6E8A-4147-A177-3AD203B41FA5}">
                      <a16:colId xmlns:a16="http://schemas.microsoft.com/office/drawing/2014/main" val="1839880140"/>
                    </a:ext>
                  </a:extLst>
                </a:gridCol>
              </a:tblGrid>
              <a:tr h="430069">
                <a:tc>
                  <a:txBody>
                    <a:bodyPr/>
                    <a:lstStyle/>
                    <a:p>
                      <a:pPr marL="0" marR="0" algn="just">
                        <a:lnSpc>
                          <a:spcPct val="107000"/>
                        </a:lnSpc>
                        <a:spcBef>
                          <a:spcPts val="0"/>
                        </a:spcBef>
                        <a:spcAft>
                          <a:spcPts val="0"/>
                        </a:spcAft>
                        <a:tabLst>
                          <a:tab pos="685800" algn="l"/>
                        </a:tabLst>
                      </a:pPr>
                      <a:r>
                        <a:rPr lang="en-US" sz="2000">
                          <a:solidFill>
                            <a:schemeClr val="tx1"/>
                          </a:solidFill>
                          <a:effectLst/>
                        </a:rPr>
                        <a:t>Course ID</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a:solidFill>
                            <a:schemeClr val="tx1"/>
                          </a:solidFill>
                          <a:effectLst/>
                        </a:rPr>
                        <a:t>Course Title</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dirty="0">
                          <a:solidFill>
                            <a:schemeClr val="tx1"/>
                          </a:solidFill>
                          <a:effectLst/>
                        </a:rPr>
                        <a:t>Credit Hours</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extLst>
                  <a:ext uri="{0D108BD9-81ED-4DB2-BD59-A6C34878D82A}">
                    <a16:rowId xmlns:a16="http://schemas.microsoft.com/office/drawing/2014/main" val="1749396207"/>
                  </a:ext>
                </a:extLst>
              </a:tr>
              <a:tr h="430069">
                <a:tc>
                  <a:txBody>
                    <a:bodyPr/>
                    <a:lstStyle/>
                    <a:p>
                      <a:pPr marL="0" marR="0" algn="just">
                        <a:lnSpc>
                          <a:spcPct val="107000"/>
                        </a:lnSpc>
                        <a:spcBef>
                          <a:spcPts val="0"/>
                        </a:spcBef>
                        <a:spcAft>
                          <a:spcPts val="0"/>
                        </a:spcAft>
                        <a:tabLst>
                          <a:tab pos="685800" algn="l"/>
                        </a:tabLst>
                      </a:pPr>
                      <a:r>
                        <a:rPr lang="en-US" sz="2000">
                          <a:solidFill>
                            <a:schemeClr val="tx1"/>
                          </a:solidFill>
                          <a:effectLst/>
                        </a:rPr>
                        <a:t>BME 702</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just">
                        <a:lnSpc>
                          <a:spcPct val="107000"/>
                        </a:lnSpc>
                        <a:spcBef>
                          <a:spcPts val="0"/>
                        </a:spcBef>
                        <a:spcAft>
                          <a:spcPts val="0"/>
                        </a:spcAft>
                        <a:tabLst>
                          <a:tab pos="685800" algn="l"/>
                        </a:tabLst>
                      </a:pPr>
                      <a:r>
                        <a:rPr lang="en-US" sz="2000">
                          <a:solidFill>
                            <a:schemeClr val="tx1"/>
                          </a:solidFill>
                          <a:effectLst/>
                        </a:rPr>
                        <a:t>Product Development and Commercialization</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a:solidFill>
                            <a:schemeClr val="tx1"/>
                          </a:solidFill>
                          <a:effectLst/>
                        </a:rPr>
                        <a:t>3</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extLst>
                  <a:ext uri="{0D108BD9-81ED-4DB2-BD59-A6C34878D82A}">
                    <a16:rowId xmlns:a16="http://schemas.microsoft.com/office/drawing/2014/main" val="2455175439"/>
                  </a:ext>
                </a:extLst>
              </a:tr>
              <a:tr h="430069">
                <a:tc>
                  <a:txBody>
                    <a:bodyPr/>
                    <a:lstStyle/>
                    <a:p>
                      <a:pPr marL="0" marR="0" algn="just">
                        <a:lnSpc>
                          <a:spcPct val="107000"/>
                        </a:lnSpc>
                        <a:spcBef>
                          <a:spcPts val="0"/>
                        </a:spcBef>
                        <a:spcAft>
                          <a:spcPts val="0"/>
                        </a:spcAft>
                        <a:tabLst>
                          <a:tab pos="685800" algn="l"/>
                        </a:tabLst>
                      </a:pPr>
                      <a:r>
                        <a:rPr lang="en-US" sz="2000">
                          <a:solidFill>
                            <a:schemeClr val="tx1"/>
                          </a:solidFill>
                          <a:effectLst/>
                        </a:rPr>
                        <a:t>BME 720</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just">
                        <a:lnSpc>
                          <a:spcPct val="107000"/>
                        </a:lnSpc>
                        <a:spcBef>
                          <a:spcPts val="0"/>
                        </a:spcBef>
                        <a:spcAft>
                          <a:spcPts val="0"/>
                        </a:spcAft>
                        <a:tabLst>
                          <a:tab pos="685800" algn="l"/>
                        </a:tabLst>
                      </a:pPr>
                      <a:r>
                        <a:rPr lang="en-US" sz="2000">
                          <a:solidFill>
                            <a:schemeClr val="tx1"/>
                          </a:solidFill>
                          <a:effectLst/>
                        </a:rPr>
                        <a:t>Advanced Digital Signal and Image Processing</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a:solidFill>
                            <a:schemeClr val="tx1"/>
                          </a:solidFill>
                          <a:effectLst/>
                        </a:rPr>
                        <a:t>3</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extLst>
                  <a:ext uri="{0D108BD9-81ED-4DB2-BD59-A6C34878D82A}">
                    <a16:rowId xmlns:a16="http://schemas.microsoft.com/office/drawing/2014/main" val="807229831"/>
                  </a:ext>
                </a:extLst>
              </a:tr>
              <a:tr h="430069">
                <a:tc>
                  <a:txBody>
                    <a:bodyPr/>
                    <a:lstStyle/>
                    <a:p>
                      <a:pPr marL="0" marR="0" algn="just">
                        <a:lnSpc>
                          <a:spcPct val="107000"/>
                        </a:lnSpc>
                        <a:spcBef>
                          <a:spcPts val="0"/>
                        </a:spcBef>
                        <a:spcAft>
                          <a:spcPts val="0"/>
                        </a:spcAft>
                        <a:tabLst>
                          <a:tab pos="685800" algn="l"/>
                        </a:tabLst>
                      </a:pPr>
                      <a:r>
                        <a:rPr lang="en-US" sz="2000">
                          <a:solidFill>
                            <a:schemeClr val="tx1"/>
                          </a:solidFill>
                          <a:effectLst/>
                        </a:rPr>
                        <a:t>BME 741</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just">
                        <a:lnSpc>
                          <a:spcPct val="107000"/>
                        </a:lnSpc>
                        <a:spcBef>
                          <a:spcPts val="0"/>
                        </a:spcBef>
                        <a:spcAft>
                          <a:spcPts val="0"/>
                        </a:spcAft>
                        <a:tabLst>
                          <a:tab pos="685800" algn="l"/>
                        </a:tabLst>
                      </a:pPr>
                      <a:r>
                        <a:rPr lang="en-US" sz="2000">
                          <a:solidFill>
                            <a:schemeClr val="tx1"/>
                          </a:solidFill>
                          <a:effectLst/>
                        </a:rPr>
                        <a:t>Biomaterials and Materials-Tissue Interactions</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a:solidFill>
                            <a:schemeClr val="tx1"/>
                          </a:solidFill>
                          <a:effectLst/>
                        </a:rPr>
                        <a:t>3</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extLst>
                  <a:ext uri="{0D108BD9-81ED-4DB2-BD59-A6C34878D82A}">
                    <a16:rowId xmlns:a16="http://schemas.microsoft.com/office/drawing/2014/main" val="1809989778"/>
                  </a:ext>
                </a:extLst>
              </a:tr>
              <a:tr h="430069">
                <a:tc>
                  <a:txBody>
                    <a:bodyPr/>
                    <a:lstStyle/>
                    <a:p>
                      <a:pPr marL="0" marR="0" algn="just">
                        <a:lnSpc>
                          <a:spcPct val="107000"/>
                        </a:lnSpc>
                        <a:spcBef>
                          <a:spcPts val="0"/>
                        </a:spcBef>
                        <a:spcAft>
                          <a:spcPts val="0"/>
                        </a:spcAft>
                        <a:tabLst>
                          <a:tab pos="685800" algn="l"/>
                        </a:tabLst>
                      </a:pPr>
                      <a:r>
                        <a:rPr lang="en-US" sz="2000">
                          <a:solidFill>
                            <a:schemeClr val="tx1"/>
                          </a:solidFill>
                          <a:effectLst/>
                        </a:rPr>
                        <a:t>BME 742</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just">
                        <a:lnSpc>
                          <a:spcPct val="107000"/>
                        </a:lnSpc>
                        <a:spcBef>
                          <a:spcPts val="0"/>
                        </a:spcBef>
                        <a:spcAft>
                          <a:spcPts val="0"/>
                        </a:spcAft>
                        <a:tabLst>
                          <a:tab pos="685800" algn="l"/>
                        </a:tabLst>
                      </a:pPr>
                      <a:r>
                        <a:rPr lang="en-US" sz="2000">
                          <a:solidFill>
                            <a:schemeClr val="tx1"/>
                          </a:solidFill>
                          <a:effectLst/>
                        </a:rPr>
                        <a:t>Soft and Hard Tissue Mechanics</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a:solidFill>
                            <a:schemeClr val="tx1"/>
                          </a:solidFill>
                          <a:effectLst/>
                        </a:rPr>
                        <a:t>3</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extLst>
                  <a:ext uri="{0D108BD9-81ED-4DB2-BD59-A6C34878D82A}">
                    <a16:rowId xmlns:a16="http://schemas.microsoft.com/office/drawing/2014/main" val="3632385087"/>
                  </a:ext>
                </a:extLst>
              </a:tr>
              <a:tr h="430069">
                <a:tc>
                  <a:txBody>
                    <a:bodyPr/>
                    <a:lstStyle/>
                    <a:p>
                      <a:pPr marL="0" marR="0" algn="just">
                        <a:lnSpc>
                          <a:spcPct val="107000"/>
                        </a:lnSpc>
                        <a:spcBef>
                          <a:spcPts val="0"/>
                        </a:spcBef>
                        <a:spcAft>
                          <a:spcPts val="0"/>
                        </a:spcAft>
                        <a:tabLst>
                          <a:tab pos="685800" algn="l"/>
                        </a:tabLst>
                      </a:pPr>
                      <a:r>
                        <a:rPr lang="en-US" sz="2000">
                          <a:solidFill>
                            <a:schemeClr val="tx1"/>
                          </a:solidFill>
                          <a:effectLst/>
                        </a:rPr>
                        <a:t>BME 761</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just">
                        <a:lnSpc>
                          <a:spcPct val="107000"/>
                        </a:lnSpc>
                        <a:spcBef>
                          <a:spcPts val="0"/>
                        </a:spcBef>
                        <a:spcAft>
                          <a:spcPts val="0"/>
                        </a:spcAft>
                        <a:tabLst>
                          <a:tab pos="685800" algn="l"/>
                        </a:tabLst>
                      </a:pPr>
                      <a:r>
                        <a:rPr lang="en-US" sz="2000">
                          <a:solidFill>
                            <a:schemeClr val="tx1"/>
                          </a:solidFill>
                          <a:effectLst/>
                        </a:rPr>
                        <a:t>Intelligent Biomedical Systems</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a:solidFill>
                            <a:schemeClr val="tx1"/>
                          </a:solidFill>
                          <a:effectLst/>
                        </a:rPr>
                        <a:t>3</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extLst>
                  <a:ext uri="{0D108BD9-81ED-4DB2-BD59-A6C34878D82A}">
                    <a16:rowId xmlns:a16="http://schemas.microsoft.com/office/drawing/2014/main" val="1488688431"/>
                  </a:ext>
                </a:extLst>
              </a:tr>
              <a:tr h="430069">
                <a:tc>
                  <a:txBody>
                    <a:bodyPr/>
                    <a:lstStyle/>
                    <a:p>
                      <a:pPr marL="0" marR="0" algn="just">
                        <a:lnSpc>
                          <a:spcPct val="107000"/>
                        </a:lnSpc>
                        <a:spcBef>
                          <a:spcPts val="0"/>
                        </a:spcBef>
                        <a:spcAft>
                          <a:spcPts val="0"/>
                        </a:spcAft>
                        <a:tabLst>
                          <a:tab pos="685800" algn="l"/>
                        </a:tabLst>
                      </a:pPr>
                      <a:r>
                        <a:rPr lang="en-US" sz="2000">
                          <a:solidFill>
                            <a:schemeClr val="tx1"/>
                          </a:solidFill>
                          <a:effectLst/>
                        </a:rPr>
                        <a:t>BME 791</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just">
                        <a:lnSpc>
                          <a:spcPct val="107000"/>
                        </a:lnSpc>
                        <a:spcBef>
                          <a:spcPts val="0"/>
                        </a:spcBef>
                        <a:spcAft>
                          <a:spcPts val="0"/>
                        </a:spcAft>
                        <a:tabLst>
                          <a:tab pos="685800" algn="l"/>
                        </a:tabLst>
                      </a:pPr>
                      <a:r>
                        <a:rPr lang="en-US" sz="2000" dirty="0">
                          <a:solidFill>
                            <a:schemeClr val="tx1"/>
                          </a:solidFill>
                          <a:effectLst/>
                        </a:rPr>
                        <a:t>Seminar in Biomedical Engineering</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dirty="0">
                          <a:solidFill>
                            <a:schemeClr val="tx1"/>
                          </a:solidFill>
                          <a:effectLst/>
                        </a:rPr>
                        <a:t>1</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extLst>
                  <a:ext uri="{0D108BD9-81ED-4DB2-BD59-A6C34878D82A}">
                    <a16:rowId xmlns:a16="http://schemas.microsoft.com/office/drawing/2014/main" val="246608954"/>
                  </a:ext>
                </a:extLst>
              </a:tr>
            </a:tbl>
          </a:graphicData>
        </a:graphic>
      </p:graphicFrame>
    </p:spTree>
    <p:extLst>
      <p:ext uri="{BB962C8B-B14F-4D97-AF65-F5344CB8AC3E}">
        <p14:creationId xmlns:p14="http://schemas.microsoft.com/office/powerpoint/2010/main" val="19394925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5555" y="2603081"/>
            <a:ext cx="12086445" cy="1645362"/>
          </a:xfrm>
        </p:spPr>
        <p:txBody>
          <a:bodyPr/>
          <a:lstStyle/>
          <a:p>
            <a:pPr algn="l"/>
            <a:br>
              <a:rPr lang="en-US" sz="2400" dirty="0"/>
            </a:br>
            <a:r>
              <a:rPr lang="en-US" sz="2400" dirty="0"/>
              <a:t>  </a:t>
            </a:r>
          </a:p>
        </p:txBody>
      </p:sp>
      <p:sp>
        <p:nvSpPr>
          <p:cNvPr id="7" name="Rectangle 6"/>
          <p:cNvSpPr/>
          <p:nvPr/>
        </p:nvSpPr>
        <p:spPr>
          <a:xfrm>
            <a:off x="8961120" y="2589013"/>
            <a:ext cx="3230880" cy="1645362"/>
          </a:xfrm>
          <a:prstGeom prst="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p:nvPr/>
        </p:nvPicPr>
        <p:blipFill>
          <a:blip r:embed="rId2" cstate="print"/>
          <a:srcRect/>
          <a:stretch>
            <a:fillRect/>
          </a:stretch>
        </p:blipFill>
        <p:spPr bwMode="auto">
          <a:xfrm>
            <a:off x="9551963" y="2827608"/>
            <a:ext cx="1997611" cy="1209821"/>
          </a:xfrm>
          <a:prstGeom prst="rect">
            <a:avLst/>
          </a:prstGeom>
          <a:noFill/>
          <a:ln w="9525">
            <a:noFill/>
            <a:miter lim="800000"/>
            <a:headEnd/>
            <a:tailEnd/>
          </a:ln>
        </p:spPr>
      </p:pic>
      <p:sp>
        <p:nvSpPr>
          <p:cNvPr id="5" name="TextBox 4"/>
          <p:cNvSpPr txBox="1"/>
          <p:nvPr/>
        </p:nvSpPr>
        <p:spPr>
          <a:xfrm>
            <a:off x="0" y="1527610"/>
            <a:ext cx="5471885" cy="400110"/>
          </a:xfrm>
          <a:prstGeom prst="rect">
            <a:avLst/>
          </a:prstGeom>
          <a:solidFill>
            <a:schemeClr val="accent4">
              <a:lumMod val="75000"/>
            </a:schemeClr>
          </a:solidFill>
        </p:spPr>
        <p:txBody>
          <a:bodyPr wrap="square" rtlCol="0">
            <a:spAutoFit/>
          </a:bodyPr>
          <a:lstStyle/>
          <a:p>
            <a:r>
              <a:rPr lang="en-US" sz="2000" b="1" dirty="0"/>
              <a:t>Tracks will be made for the MSc program</a:t>
            </a:r>
          </a:p>
        </p:txBody>
      </p:sp>
      <p:graphicFrame>
        <p:nvGraphicFramePr>
          <p:cNvPr id="6" name="Table 5"/>
          <p:cNvGraphicFramePr>
            <a:graphicFrameLocks noGrp="1"/>
          </p:cNvGraphicFramePr>
          <p:nvPr>
            <p:extLst>
              <p:ext uri="{D42A27DB-BD31-4B8C-83A1-F6EECF244321}">
                <p14:modId xmlns:p14="http://schemas.microsoft.com/office/powerpoint/2010/main" val="2705162746"/>
              </p:ext>
            </p:extLst>
          </p:nvPr>
        </p:nvGraphicFramePr>
        <p:xfrm>
          <a:off x="0" y="1913208"/>
          <a:ext cx="8998857" cy="4092824"/>
        </p:xfrm>
        <a:graphic>
          <a:graphicData uri="http://schemas.openxmlformats.org/drawingml/2006/table">
            <a:tbl>
              <a:tblPr firstRow="1" firstCol="1" bandRow="1">
                <a:tableStyleId>{5C22544A-7EE6-4342-B048-85BDC9FD1C3A}</a:tableStyleId>
              </a:tblPr>
              <a:tblGrid>
                <a:gridCol w="783771">
                  <a:extLst>
                    <a:ext uri="{9D8B030D-6E8A-4147-A177-3AD203B41FA5}">
                      <a16:colId xmlns:a16="http://schemas.microsoft.com/office/drawing/2014/main" val="1681078040"/>
                    </a:ext>
                  </a:extLst>
                </a:gridCol>
                <a:gridCol w="4513943">
                  <a:extLst>
                    <a:ext uri="{9D8B030D-6E8A-4147-A177-3AD203B41FA5}">
                      <a16:colId xmlns:a16="http://schemas.microsoft.com/office/drawing/2014/main" val="2366947974"/>
                    </a:ext>
                  </a:extLst>
                </a:gridCol>
                <a:gridCol w="3701143">
                  <a:extLst>
                    <a:ext uri="{9D8B030D-6E8A-4147-A177-3AD203B41FA5}">
                      <a16:colId xmlns:a16="http://schemas.microsoft.com/office/drawing/2014/main" val="1839880140"/>
                    </a:ext>
                  </a:extLst>
                </a:gridCol>
              </a:tblGrid>
              <a:tr h="430069">
                <a:tc>
                  <a:txBody>
                    <a:bodyPr/>
                    <a:lstStyle/>
                    <a:p>
                      <a:pPr marL="0" marR="0" algn="just">
                        <a:lnSpc>
                          <a:spcPct val="107000"/>
                        </a:lnSpc>
                        <a:spcBef>
                          <a:spcPts val="0"/>
                        </a:spcBef>
                        <a:spcAft>
                          <a:spcPts val="0"/>
                        </a:spcAft>
                        <a:tabLst>
                          <a:tab pos="685800" algn="l"/>
                        </a:tabLst>
                      </a:pPr>
                      <a:r>
                        <a:rPr lang="en-US" sz="2000" dirty="0">
                          <a:solidFill>
                            <a:schemeClr val="tx1"/>
                          </a:solidFill>
                          <a:effectLst/>
                          <a:latin typeface="+mn-lt"/>
                          <a:ea typeface="+mn-ea"/>
                          <a:cs typeface="+mn-cs"/>
                        </a:rPr>
                        <a:t>Track</a:t>
                      </a:r>
                      <a:r>
                        <a:rPr lang="en-US" sz="2000" baseline="0" dirty="0">
                          <a:solidFill>
                            <a:schemeClr val="tx1"/>
                          </a:solidFill>
                          <a:effectLst/>
                          <a:latin typeface="+mn-lt"/>
                          <a:ea typeface="+mn-ea"/>
                          <a:cs typeface="+mn-cs"/>
                        </a:rPr>
                        <a:t> No. </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rPr>
                        <a:t>Track</a:t>
                      </a:r>
                      <a:r>
                        <a:rPr lang="en-US" sz="2000" baseline="0" dirty="0">
                          <a:solidFill>
                            <a:schemeClr val="tx1"/>
                          </a:solidFill>
                          <a:effectLst/>
                          <a:latin typeface="Calibri" panose="020F0502020204030204" pitchFamily="34" charset="0"/>
                          <a:ea typeface="Calibri" panose="020F0502020204030204" pitchFamily="34" charset="0"/>
                          <a:cs typeface="Arial" panose="020B0604020202020204" pitchFamily="34" charset="0"/>
                        </a:rPr>
                        <a:t> </a:t>
                      </a:r>
                      <a:r>
                        <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rPr>
                        <a:t>Name </a:t>
                      </a: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dirty="0">
                          <a:solidFill>
                            <a:schemeClr val="tx1"/>
                          </a:solidFill>
                          <a:effectLst/>
                        </a:rPr>
                        <a:t>Credit Hours (No. of Elective credit hours in each track</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extLst>
                  <a:ext uri="{0D108BD9-81ED-4DB2-BD59-A6C34878D82A}">
                    <a16:rowId xmlns:a16="http://schemas.microsoft.com/office/drawing/2014/main" val="1749396207"/>
                  </a:ext>
                </a:extLst>
              </a:tr>
              <a:tr h="430069">
                <a:tc>
                  <a:txBody>
                    <a:bodyPr/>
                    <a:lstStyle/>
                    <a:p>
                      <a:pPr marL="0" marR="0" algn="just">
                        <a:lnSpc>
                          <a:spcPct val="107000"/>
                        </a:lnSpc>
                        <a:spcBef>
                          <a:spcPts val="0"/>
                        </a:spcBef>
                        <a:spcAft>
                          <a:spcPts val="0"/>
                        </a:spcAft>
                        <a:tabLst>
                          <a:tab pos="685800" algn="l"/>
                        </a:tabLst>
                      </a:pPr>
                      <a:r>
                        <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rPr>
                        <a:t>1</a:t>
                      </a:r>
                    </a:p>
                  </a:txBody>
                  <a:tcPr marL="68580" marR="68580" marT="0" marB="0">
                    <a:solidFill>
                      <a:schemeClr val="bg1">
                        <a:lumMod val="85000"/>
                        <a:lumOff val="15000"/>
                      </a:schemeClr>
                    </a:solidFill>
                  </a:tcPr>
                </a:tc>
                <a:tc>
                  <a:txBody>
                    <a:bodyPr/>
                    <a:lstStyle/>
                    <a:p>
                      <a:pPr marL="0" marR="0" algn="just">
                        <a:lnSpc>
                          <a:spcPct val="107000"/>
                        </a:lnSpc>
                        <a:spcBef>
                          <a:spcPts val="0"/>
                        </a:spcBef>
                        <a:spcAft>
                          <a:spcPts val="0"/>
                        </a:spcAft>
                        <a:tabLst>
                          <a:tab pos="685800" algn="l"/>
                        </a:tabLst>
                      </a:pPr>
                      <a:r>
                        <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rPr>
                        <a:t>Medical imaging &amp; visualization</a:t>
                      </a: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rPr>
                        <a:t>9</a:t>
                      </a:r>
                    </a:p>
                  </a:txBody>
                  <a:tcPr marL="68580" marR="68580" marT="0" marB="0">
                    <a:solidFill>
                      <a:schemeClr val="bg1">
                        <a:lumMod val="85000"/>
                        <a:lumOff val="15000"/>
                      </a:schemeClr>
                    </a:solidFill>
                  </a:tcPr>
                </a:tc>
                <a:extLst>
                  <a:ext uri="{0D108BD9-81ED-4DB2-BD59-A6C34878D82A}">
                    <a16:rowId xmlns:a16="http://schemas.microsoft.com/office/drawing/2014/main" val="2455175439"/>
                  </a:ext>
                </a:extLst>
              </a:tr>
              <a:tr h="430069">
                <a:tc>
                  <a:txBody>
                    <a:bodyPr/>
                    <a:lstStyle/>
                    <a:p>
                      <a:pPr marL="0" marR="0" algn="just">
                        <a:lnSpc>
                          <a:spcPct val="107000"/>
                        </a:lnSpc>
                        <a:spcBef>
                          <a:spcPts val="0"/>
                        </a:spcBef>
                        <a:spcAft>
                          <a:spcPts val="0"/>
                        </a:spcAft>
                        <a:tabLst>
                          <a:tab pos="685800" algn="l"/>
                        </a:tabLst>
                      </a:pPr>
                      <a:r>
                        <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rPr>
                        <a:t>2</a:t>
                      </a:r>
                    </a:p>
                  </a:txBody>
                  <a:tcPr marL="68580" marR="68580" marT="0" marB="0">
                    <a:solidFill>
                      <a:schemeClr val="bg1">
                        <a:lumMod val="85000"/>
                        <a:lumOff val="15000"/>
                      </a:schemeClr>
                    </a:solidFill>
                  </a:tcPr>
                </a:tc>
                <a:tc>
                  <a:txBody>
                    <a:bodyPr/>
                    <a:lstStyle/>
                    <a:p>
                      <a:pPr marL="0" marR="0" algn="just">
                        <a:lnSpc>
                          <a:spcPct val="107000"/>
                        </a:lnSpc>
                        <a:spcBef>
                          <a:spcPts val="0"/>
                        </a:spcBef>
                        <a:spcAft>
                          <a:spcPts val="0"/>
                        </a:spcAft>
                        <a:tabLst>
                          <a:tab pos="685800" algn="l"/>
                        </a:tabLst>
                      </a:pPr>
                      <a:r>
                        <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rPr>
                        <a:t>Medical electronics</a:t>
                      </a: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rPr>
                        <a:t>9</a:t>
                      </a:r>
                    </a:p>
                  </a:txBody>
                  <a:tcPr marL="68580" marR="68580" marT="0" marB="0">
                    <a:solidFill>
                      <a:schemeClr val="bg1">
                        <a:lumMod val="85000"/>
                        <a:lumOff val="15000"/>
                      </a:schemeClr>
                    </a:solidFill>
                  </a:tcPr>
                </a:tc>
                <a:extLst>
                  <a:ext uri="{0D108BD9-81ED-4DB2-BD59-A6C34878D82A}">
                    <a16:rowId xmlns:a16="http://schemas.microsoft.com/office/drawing/2014/main" val="807229831"/>
                  </a:ext>
                </a:extLst>
              </a:tr>
              <a:tr h="430069">
                <a:tc>
                  <a:txBody>
                    <a:bodyPr/>
                    <a:lstStyle/>
                    <a:p>
                      <a:pPr marL="0" marR="0" algn="just">
                        <a:lnSpc>
                          <a:spcPct val="107000"/>
                        </a:lnSpc>
                        <a:spcBef>
                          <a:spcPts val="0"/>
                        </a:spcBef>
                        <a:spcAft>
                          <a:spcPts val="0"/>
                        </a:spcAft>
                        <a:tabLst>
                          <a:tab pos="685800" algn="l"/>
                        </a:tabLst>
                      </a:pPr>
                      <a:r>
                        <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rPr>
                        <a:t>3</a:t>
                      </a:r>
                    </a:p>
                  </a:txBody>
                  <a:tcPr marL="68580" marR="68580" marT="0" marB="0">
                    <a:solidFill>
                      <a:schemeClr val="bg1">
                        <a:lumMod val="85000"/>
                        <a:lumOff val="15000"/>
                      </a:schemeClr>
                    </a:solidFill>
                  </a:tcPr>
                </a:tc>
                <a:tc>
                  <a:txBody>
                    <a:bodyPr/>
                    <a:lstStyle/>
                    <a:p>
                      <a:pPr marL="0" marR="0" algn="just">
                        <a:lnSpc>
                          <a:spcPct val="107000"/>
                        </a:lnSpc>
                        <a:spcBef>
                          <a:spcPts val="0"/>
                        </a:spcBef>
                        <a:spcAft>
                          <a:spcPts val="0"/>
                        </a:spcAft>
                        <a:tabLst>
                          <a:tab pos="685800" algn="l"/>
                        </a:tabLst>
                      </a:pPr>
                      <a:r>
                        <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rPr>
                        <a:t>Biomechanics and rehabilitation</a:t>
                      </a: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rPr>
                        <a:t>9</a:t>
                      </a:r>
                    </a:p>
                  </a:txBody>
                  <a:tcPr marL="68580" marR="68580" marT="0" marB="0">
                    <a:solidFill>
                      <a:schemeClr val="bg1">
                        <a:lumMod val="85000"/>
                        <a:lumOff val="15000"/>
                      </a:schemeClr>
                    </a:solidFill>
                  </a:tcPr>
                </a:tc>
                <a:extLst>
                  <a:ext uri="{0D108BD9-81ED-4DB2-BD59-A6C34878D82A}">
                    <a16:rowId xmlns:a16="http://schemas.microsoft.com/office/drawing/2014/main" val="1809989778"/>
                  </a:ext>
                </a:extLst>
              </a:tr>
              <a:tr h="430069">
                <a:tc>
                  <a:txBody>
                    <a:bodyPr/>
                    <a:lstStyle/>
                    <a:p>
                      <a:pPr marL="0" marR="0" algn="just">
                        <a:lnSpc>
                          <a:spcPct val="107000"/>
                        </a:lnSpc>
                        <a:spcBef>
                          <a:spcPts val="0"/>
                        </a:spcBef>
                        <a:spcAft>
                          <a:spcPts val="0"/>
                        </a:spcAft>
                        <a:tabLst>
                          <a:tab pos="685800" algn="l"/>
                        </a:tabLst>
                      </a:pPr>
                      <a:r>
                        <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rPr>
                        <a:t>4</a:t>
                      </a:r>
                    </a:p>
                  </a:txBody>
                  <a:tcPr marL="68580" marR="68580" marT="0" marB="0">
                    <a:solidFill>
                      <a:schemeClr val="bg1">
                        <a:lumMod val="85000"/>
                        <a:lumOff val="15000"/>
                      </a:schemeClr>
                    </a:solidFill>
                  </a:tcPr>
                </a:tc>
                <a:tc>
                  <a:txBody>
                    <a:bodyPr/>
                    <a:lstStyle/>
                    <a:p>
                      <a:pPr marL="0" marR="0" algn="just">
                        <a:lnSpc>
                          <a:spcPct val="107000"/>
                        </a:lnSpc>
                        <a:spcBef>
                          <a:spcPts val="0"/>
                        </a:spcBef>
                        <a:spcAft>
                          <a:spcPts val="0"/>
                        </a:spcAft>
                        <a:tabLst>
                          <a:tab pos="685800" algn="l"/>
                        </a:tabLst>
                      </a:pPr>
                      <a:r>
                        <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rPr>
                        <a:t>Biomedical</a:t>
                      </a:r>
                      <a:r>
                        <a:rPr lang="en-US" sz="2000" baseline="0" dirty="0">
                          <a:solidFill>
                            <a:schemeClr val="tx1"/>
                          </a:solidFill>
                          <a:effectLst/>
                          <a:latin typeface="Calibri" panose="020F0502020204030204" pitchFamily="34" charset="0"/>
                          <a:ea typeface="Calibri" panose="020F0502020204030204" pitchFamily="34" charset="0"/>
                          <a:cs typeface="Arial" panose="020B0604020202020204" pitchFamily="34" charset="0"/>
                        </a:rPr>
                        <a:t> &amp; Health Informatics</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rPr>
                        <a:t>9</a:t>
                      </a:r>
                    </a:p>
                  </a:txBody>
                  <a:tcPr marL="68580" marR="68580" marT="0" marB="0">
                    <a:solidFill>
                      <a:schemeClr val="bg1">
                        <a:lumMod val="85000"/>
                        <a:lumOff val="15000"/>
                      </a:schemeClr>
                    </a:solidFill>
                  </a:tcPr>
                </a:tc>
                <a:extLst>
                  <a:ext uri="{0D108BD9-81ED-4DB2-BD59-A6C34878D82A}">
                    <a16:rowId xmlns:a16="http://schemas.microsoft.com/office/drawing/2014/main" val="3632385087"/>
                  </a:ext>
                </a:extLst>
              </a:tr>
              <a:tr h="430069">
                <a:tc>
                  <a:txBody>
                    <a:bodyPr/>
                    <a:lstStyle/>
                    <a:p>
                      <a:pPr marL="0" marR="0" algn="just">
                        <a:lnSpc>
                          <a:spcPct val="107000"/>
                        </a:lnSpc>
                        <a:spcBef>
                          <a:spcPts val="0"/>
                        </a:spcBef>
                        <a:spcAft>
                          <a:spcPts val="0"/>
                        </a:spcAft>
                        <a:tabLst>
                          <a:tab pos="685800" algn="l"/>
                        </a:tabLst>
                      </a:pPr>
                      <a:r>
                        <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rPr>
                        <a:t>5</a:t>
                      </a:r>
                    </a:p>
                  </a:txBody>
                  <a:tcPr marL="68580" marR="68580" marT="0" marB="0">
                    <a:solidFill>
                      <a:schemeClr val="bg1">
                        <a:lumMod val="85000"/>
                        <a:lumOff val="15000"/>
                      </a:schemeClr>
                    </a:solidFill>
                  </a:tcPr>
                </a:tc>
                <a:tc>
                  <a:txBody>
                    <a:bodyPr/>
                    <a:lstStyle/>
                    <a:p>
                      <a:pPr marL="0" marR="0" algn="just">
                        <a:lnSpc>
                          <a:spcPct val="107000"/>
                        </a:lnSpc>
                        <a:spcBef>
                          <a:spcPts val="0"/>
                        </a:spcBef>
                        <a:spcAft>
                          <a:spcPts val="0"/>
                        </a:spcAft>
                        <a:tabLst>
                          <a:tab pos="685800" algn="l"/>
                        </a:tabLst>
                      </a:pPr>
                      <a:r>
                        <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rPr>
                        <a:t>Medical Physics and radiation</a:t>
                      </a: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rPr>
                        <a:t>9</a:t>
                      </a:r>
                    </a:p>
                  </a:txBody>
                  <a:tcPr marL="68580" marR="68580" marT="0" marB="0">
                    <a:solidFill>
                      <a:schemeClr val="bg1">
                        <a:lumMod val="85000"/>
                        <a:lumOff val="15000"/>
                      </a:schemeClr>
                    </a:solidFill>
                  </a:tcPr>
                </a:tc>
                <a:extLst>
                  <a:ext uri="{0D108BD9-81ED-4DB2-BD59-A6C34878D82A}">
                    <a16:rowId xmlns:a16="http://schemas.microsoft.com/office/drawing/2014/main" val="1488688431"/>
                  </a:ext>
                </a:extLst>
              </a:tr>
              <a:tr h="430069">
                <a:tc>
                  <a:txBody>
                    <a:bodyPr/>
                    <a:lstStyle/>
                    <a:p>
                      <a:pPr marL="0" marR="0" algn="just">
                        <a:lnSpc>
                          <a:spcPct val="107000"/>
                        </a:lnSpc>
                        <a:spcBef>
                          <a:spcPts val="0"/>
                        </a:spcBef>
                        <a:spcAft>
                          <a:spcPts val="0"/>
                        </a:spcAft>
                        <a:tabLst>
                          <a:tab pos="685800" algn="l"/>
                        </a:tabLst>
                      </a:pPr>
                      <a:r>
                        <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rPr>
                        <a:t>4</a:t>
                      </a:r>
                    </a:p>
                  </a:txBody>
                  <a:tcPr marL="68580" marR="68580" marT="0" marB="0">
                    <a:solidFill>
                      <a:schemeClr val="bg1">
                        <a:lumMod val="85000"/>
                        <a:lumOff val="15000"/>
                      </a:schemeClr>
                    </a:solidFill>
                  </a:tcPr>
                </a:tc>
                <a:tc>
                  <a:txBody>
                    <a:bodyPr/>
                    <a:lstStyle/>
                    <a:p>
                      <a:pPr marL="0" marR="0" lvl="0" indent="0" algn="just" defTabSz="914400" rtl="0" eaLnBrk="1" fontAlgn="auto" latinLnBrk="0" hangingPunct="1">
                        <a:lnSpc>
                          <a:spcPct val="107000"/>
                        </a:lnSpc>
                        <a:spcBef>
                          <a:spcPts val="0"/>
                        </a:spcBef>
                        <a:spcAft>
                          <a:spcPts val="0"/>
                        </a:spcAft>
                        <a:buClrTx/>
                        <a:buSzTx/>
                        <a:buFontTx/>
                        <a:buNone/>
                        <a:tabLst>
                          <a:tab pos="685800" algn="l"/>
                        </a:tabLst>
                        <a:defRPr/>
                      </a:pPr>
                      <a:r>
                        <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rPr>
                        <a:t>Medical Instrumentations</a:t>
                      </a: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rPr>
                        <a:t>9</a:t>
                      </a:r>
                    </a:p>
                  </a:txBody>
                  <a:tcPr marL="68580" marR="68580" marT="0" marB="0">
                    <a:solidFill>
                      <a:schemeClr val="bg1">
                        <a:lumMod val="85000"/>
                        <a:lumOff val="15000"/>
                      </a:schemeClr>
                    </a:solidFill>
                  </a:tcPr>
                </a:tc>
                <a:extLst>
                  <a:ext uri="{0D108BD9-81ED-4DB2-BD59-A6C34878D82A}">
                    <a16:rowId xmlns:a16="http://schemas.microsoft.com/office/drawing/2014/main" val="246608954"/>
                  </a:ext>
                </a:extLst>
              </a:tr>
              <a:tr h="430069">
                <a:tc>
                  <a:txBody>
                    <a:bodyPr/>
                    <a:lstStyle/>
                    <a:p>
                      <a:pPr marL="0" marR="0" algn="just">
                        <a:lnSpc>
                          <a:spcPct val="107000"/>
                        </a:lnSpc>
                        <a:spcBef>
                          <a:spcPts val="0"/>
                        </a:spcBef>
                        <a:spcAft>
                          <a:spcPts val="0"/>
                        </a:spcAft>
                        <a:tabLst>
                          <a:tab pos="685800" algn="l"/>
                        </a:tabLst>
                      </a:pPr>
                      <a:r>
                        <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rPr>
                        <a:t>5</a:t>
                      </a:r>
                    </a:p>
                  </a:txBody>
                  <a:tcPr marL="68580" marR="68580" marT="0" marB="0">
                    <a:solidFill>
                      <a:schemeClr val="bg1">
                        <a:lumMod val="85000"/>
                        <a:lumOff val="15000"/>
                      </a:schemeClr>
                    </a:solidFill>
                  </a:tcPr>
                </a:tc>
                <a:tc>
                  <a:txBody>
                    <a:bodyPr/>
                    <a:lstStyle/>
                    <a:p>
                      <a:pPr marL="0" marR="0" algn="just">
                        <a:lnSpc>
                          <a:spcPct val="107000"/>
                        </a:lnSpc>
                        <a:spcBef>
                          <a:spcPts val="0"/>
                        </a:spcBef>
                        <a:spcAft>
                          <a:spcPts val="0"/>
                        </a:spcAft>
                        <a:tabLst>
                          <a:tab pos="685800" algn="l"/>
                        </a:tabLst>
                      </a:pPr>
                      <a:r>
                        <a:rPr lang="en-US" sz="2000" dirty="0" err="1">
                          <a:solidFill>
                            <a:schemeClr val="tx1"/>
                          </a:solidFill>
                          <a:effectLst/>
                          <a:latin typeface="Calibri" panose="020F0502020204030204" pitchFamily="34" charset="0"/>
                          <a:ea typeface="Calibri" panose="020F0502020204030204" pitchFamily="34" charset="0"/>
                          <a:cs typeface="Arial" panose="020B0604020202020204" pitchFamily="34" charset="0"/>
                        </a:rPr>
                        <a:t>BioMEMs</a:t>
                      </a:r>
                      <a:r>
                        <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rPr>
                        <a:t>,</a:t>
                      </a:r>
                      <a:r>
                        <a:rPr lang="en-US" sz="2000" baseline="0" dirty="0">
                          <a:solidFill>
                            <a:schemeClr val="tx1"/>
                          </a:solidFill>
                          <a:effectLst/>
                          <a:latin typeface="Calibri" panose="020F0502020204030204" pitchFamily="34" charset="0"/>
                          <a:ea typeface="Calibri" panose="020F0502020204030204" pitchFamily="34" charset="0"/>
                          <a:cs typeface="Arial" panose="020B0604020202020204" pitchFamily="34" charset="0"/>
                        </a:rPr>
                        <a:t> </a:t>
                      </a:r>
                      <a:r>
                        <a:rPr lang="en-US" sz="2000" dirty="0" err="1">
                          <a:solidFill>
                            <a:schemeClr val="tx1"/>
                          </a:solidFill>
                          <a:effectLst/>
                          <a:latin typeface="Calibri" panose="020F0502020204030204" pitchFamily="34" charset="0"/>
                          <a:ea typeface="Calibri" panose="020F0502020204030204" pitchFamily="34" charset="0"/>
                          <a:cs typeface="Arial" panose="020B0604020202020204" pitchFamily="34" charset="0"/>
                        </a:rPr>
                        <a:t>Biosemsors</a:t>
                      </a:r>
                      <a:r>
                        <a:rPr lang="en-US" sz="2000" baseline="0" dirty="0">
                          <a:solidFill>
                            <a:schemeClr val="tx1"/>
                          </a:solidFill>
                          <a:effectLst/>
                          <a:latin typeface="Calibri" panose="020F0502020204030204" pitchFamily="34" charset="0"/>
                          <a:ea typeface="Calibri" panose="020F0502020204030204" pitchFamily="34" charset="0"/>
                          <a:cs typeface="Arial" panose="020B0604020202020204" pitchFamily="34" charset="0"/>
                        </a:rPr>
                        <a:t>  &amp; nanotechnology</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rPr>
                        <a:t>9</a:t>
                      </a:r>
                    </a:p>
                  </a:txBody>
                  <a:tcPr marL="68580" marR="68580" marT="0" marB="0">
                    <a:solidFill>
                      <a:schemeClr val="bg1">
                        <a:lumMod val="85000"/>
                        <a:lumOff val="15000"/>
                      </a:schemeClr>
                    </a:solidFill>
                  </a:tcPr>
                </a:tc>
                <a:extLst>
                  <a:ext uri="{0D108BD9-81ED-4DB2-BD59-A6C34878D82A}">
                    <a16:rowId xmlns:a16="http://schemas.microsoft.com/office/drawing/2014/main" val="2884539210"/>
                  </a:ext>
                </a:extLst>
              </a:tr>
              <a:tr h="430069">
                <a:tc>
                  <a:txBody>
                    <a:bodyPr/>
                    <a:lstStyle/>
                    <a:p>
                      <a:pPr marL="0" marR="0" algn="just">
                        <a:lnSpc>
                          <a:spcPct val="107000"/>
                        </a:lnSpc>
                        <a:spcBef>
                          <a:spcPts val="0"/>
                        </a:spcBef>
                        <a:spcAft>
                          <a:spcPts val="0"/>
                        </a:spcAft>
                        <a:tabLst>
                          <a:tab pos="685800" algn="l"/>
                        </a:tabLst>
                      </a:pPr>
                      <a:r>
                        <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rPr>
                        <a:t>6</a:t>
                      </a:r>
                    </a:p>
                  </a:txBody>
                  <a:tcPr marL="68580" marR="68580" marT="0" marB="0">
                    <a:solidFill>
                      <a:schemeClr val="bg1">
                        <a:lumMod val="85000"/>
                        <a:lumOff val="15000"/>
                      </a:schemeClr>
                    </a:solidFill>
                  </a:tcPr>
                </a:tc>
                <a:tc>
                  <a:txBody>
                    <a:bodyPr/>
                    <a:lstStyle/>
                    <a:p>
                      <a:pPr marL="0" marR="0" algn="just">
                        <a:lnSpc>
                          <a:spcPct val="107000"/>
                        </a:lnSpc>
                        <a:spcBef>
                          <a:spcPts val="0"/>
                        </a:spcBef>
                        <a:spcAft>
                          <a:spcPts val="0"/>
                        </a:spcAft>
                        <a:tabLst>
                          <a:tab pos="685800" algn="l"/>
                        </a:tabLst>
                      </a:pPr>
                      <a:r>
                        <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rPr>
                        <a:t>Others</a:t>
                      </a: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rPr>
                        <a:t>9</a:t>
                      </a:r>
                    </a:p>
                  </a:txBody>
                  <a:tcPr marL="68580" marR="68580" marT="0" marB="0">
                    <a:solidFill>
                      <a:schemeClr val="bg1">
                        <a:lumMod val="85000"/>
                        <a:lumOff val="15000"/>
                      </a:schemeClr>
                    </a:solidFill>
                  </a:tcPr>
                </a:tc>
                <a:extLst>
                  <a:ext uri="{0D108BD9-81ED-4DB2-BD59-A6C34878D82A}">
                    <a16:rowId xmlns:a16="http://schemas.microsoft.com/office/drawing/2014/main" val="3282240142"/>
                  </a:ext>
                </a:extLst>
              </a:tr>
            </a:tbl>
          </a:graphicData>
        </a:graphic>
      </p:graphicFrame>
    </p:spTree>
    <p:extLst>
      <p:ext uri="{BB962C8B-B14F-4D97-AF65-F5344CB8AC3E}">
        <p14:creationId xmlns:p14="http://schemas.microsoft.com/office/powerpoint/2010/main" val="40710441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5555" y="2603081"/>
            <a:ext cx="12086445" cy="1645362"/>
          </a:xfrm>
        </p:spPr>
        <p:txBody>
          <a:bodyPr/>
          <a:lstStyle/>
          <a:p>
            <a:pPr algn="l"/>
            <a:br>
              <a:rPr lang="en-US" sz="2400" dirty="0"/>
            </a:br>
            <a:r>
              <a:rPr lang="en-US" sz="2400" dirty="0"/>
              <a:t>  </a:t>
            </a:r>
          </a:p>
        </p:txBody>
      </p:sp>
      <p:sp>
        <p:nvSpPr>
          <p:cNvPr id="7" name="Rectangle 6"/>
          <p:cNvSpPr/>
          <p:nvPr/>
        </p:nvSpPr>
        <p:spPr>
          <a:xfrm>
            <a:off x="8961120" y="2589013"/>
            <a:ext cx="3230880" cy="1645362"/>
          </a:xfrm>
          <a:prstGeom prst="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p:nvPr/>
        </p:nvPicPr>
        <p:blipFill>
          <a:blip r:embed="rId2" cstate="print"/>
          <a:srcRect/>
          <a:stretch>
            <a:fillRect/>
          </a:stretch>
        </p:blipFill>
        <p:spPr bwMode="auto">
          <a:xfrm>
            <a:off x="9551963" y="2827608"/>
            <a:ext cx="1997611" cy="1209821"/>
          </a:xfrm>
          <a:prstGeom prst="rect">
            <a:avLst/>
          </a:prstGeom>
          <a:noFill/>
          <a:ln w="9525">
            <a:noFill/>
            <a:miter lim="800000"/>
            <a:headEnd/>
            <a:tailEnd/>
          </a:ln>
        </p:spPr>
      </p:pic>
      <p:sp>
        <p:nvSpPr>
          <p:cNvPr id="5" name="TextBox 4"/>
          <p:cNvSpPr txBox="1"/>
          <p:nvPr/>
        </p:nvSpPr>
        <p:spPr>
          <a:xfrm>
            <a:off x="-1" y="1513097"/>
            <a:ext cx="8998858" cy="400110"/>
          </a:xfrm>
          <a:prstGeom prst="rect">
            <a:avLst/>
          </a:prstGeom>
          <a:solidFill>
            <a:schemeClr val="accent4">
              <a:lumMod val="75000"/>
            </a:schemeClr>
          </a:solidFill>
        </p:spPr>
        <p:txBody>
          <a:bodyPr wrap="square" rtlCol="0">
            <a:spAutoFit/>
          </a:bodyPr>
          <a:lstStyle/>
          <a:p>
            <a:r>
              <a:rPr lang="en-US" sz="2000" dirty="0"/>
              <a:t>Some examples of the Elective Courses (9 CHs) from </a:t>
            </a:r>
            <a:r>
              <a:rPr lang="en-US" sz="2000" dirty="0" err="1"/>
              <a:t>differents</a:t>
            </a:r>
            <a:r>
              <a:rPr lang="en-US" sz="2000" dirty="0"/>
              <a:t> tracks</a:t>
            </a:r>
          </a:p>
        </p:txBody>
      </p:sp>
      <p:graphicFrame>
        <p:nvGraphicFramePr>
          <p:cNvPr id="6" name="Table 5"/>
          <p:cNvGraphicFramePr>
            <a:graphicFrameLocks noGrp="1"/>
          </p:cNvGraphicFramePr>
          <p:nvPr>
            <p:extLst>
              <p:ext uri="{D42A27DB-BD31-4B8C-83A1-F6EECF244321}">
                <p14:modId xmlns:p14="http://schemas.microsoft.com/office/powerpoint/2010/main" val="1234758362"/>
              </p:ext>
            </p:extLst>
          </p:nvPr>
        </p:nvGraphicFramePr>
        <p:xfrm>
          <a:off x="0" y="1913206"/>
          <a:ext cx="8961120" cy="3587496"/>
        </p:xfrm>
        <a:graphic>
          <a:graphicData uri="http://schemas.openxmlformats.org/drawingml/2006/table">
            <a:tbl>
              <a:tblPr firstRow="1" firstCol="1" bandRow="1">
                <a:tableStyleId>{5C22544A-7EE6-4342-B048-85BDC9FD1C3A}</a:tableStyleId>
              </a:tblPr>
              <a:tblGrid>
                <a:gridCol w="1288371">
                  <a:extLst>
                    <a:ext uri="{9D8B030D-6E8A-4147-A177-3AD203B41FA5}">
                      <a16:colId xmlns:a16="http://schemas.microsoft.com/office/drawing/2014/main" val="3645916089"/>
                    </a:ext>
                  </a:extLst>
                </a:gridCol>
                <a:gridCol w="5886152">
                  <a:extLst>
                    <a:ext uri="{9D8B030D-6E8A-4147-A177-3AD203B41FA5}">
                      <a16:colId xmlns:a16="http://schemas.microsoft.com/office/drawing/2014/main" val="1208859851"/>
                    </a:ext>
                  </a:extLst>
                </a:gridCol>
                <a:gridCol w="1786597">
                  <a:extLst>
                    <a:ext uri="{9D8B030D-6E8A-4147-A177-3AD203B41FA5}">
                      <a16:colId xmlns:a16="http://schemas.microsoft.com/office/drawing/2014/main" val="2966962905"/>
                    </a:ext>
                  </a:extLst>
                </a:gridCol>
              </a:tblGrid>
              <a:tr h="277517">
                <a:tc>
                  <a:txBody>
                    <a:bodyPr/>
                    <a:lstStyle/>
                    <a:p>
                      <a:pPr marL="0" marR="0" algn="just">
                        <a:lnSpc>
                          <a:spcPct val="107000"/>
                        </a:lnSpc>
                        <a:spcBef>
                          <a:spcPts val="0"/>
                        </a:spcBef>
                        <a:spcAft>
                          <a:spcPts val="0"/>
                        </a:spcAft>
                        <a:tabLst>
                          <a:tab pos="685800" algn="l"/>
                        </a:tabLst>
                      </a:pPr>
                      <a:r>
                        <a:rPr lang="en-US" sz="2000">
                          <a:solidFill>
                            <a:schemeClr val="tx1"/>
                          </a:solidFill>
                          <a:effectLst/>
                        </a:rPr>
                        <a:t>Course ID</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just">
                        <a:lnSpc>
                          <a:spcPct val="107000"/>
                        </a:lnSpc>
                        <a:spcBef>
                          <a:spcPts val="0"/>
                        </a:spcBef>
                        <a:spcAft>
                          <a:spcPts val="0"/>
                        </a:spcAft>
                        <a:tabLst>
                          <a:tab pos="685800" algn="l"/>
                        </a:tabLst>
                      </a:pPr>
                      <a:r>
                        <a:rPr lang="en-US" sz="2000">
                          <a:solidFill>
                            <a:schemeClr val="tx1"/>
                          </a:solidFill>
                          <a:effectLst/>
                        </a:rPr>
                        <a:t>Course Title</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a:solidFill>
                            <a:schemeClr val="tx1"/>
                          </a:solidFill>
                          <a:effectLst/>
                        </a:rPr>
                        <a:t>Credit Hours </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extLst>
                  <a:ext uri="{0D108BD9-81ED-4DB2-BD59-A6C34878D82A}">
                    <a16:rowId xmlns:a16="http://schemas.microsoft.com/office/drawing/2014/main" val="338354296"/>
                  </a:ext>
                </a:extLst>
              </a:tr>
              <a:tr h="277517">
                <a:tc>
                  <a:txBody>
                    <a:bodyPr/>
                    <a:lstStyle/>
                    <a:p>
                      <a:pPr marL="0" marR="0" algn="just">
                        <a:lnSpc>
                          <a:spcPct val="107000"/>
                        </a:lnSpc>
                        <a:spcBef>
                          <a:spcPts val="0"/>
                        </a:spcBef>
                        <a:spcAft>
                          <a:spcPts val="0"/>
                        </a:spcAft>
                        <a:tabLst>
                          <a:tab pos="685800" algn="l"/>
                        </a:tabLst>
                      </a:pPr>
                      <a:r>
                        <a:rPr lang="en-US" sz="2000">
                          <a:solidFill>
                            <a:schemeClr val="tx1"/>
                          </a:solidFill>
                          <a:effectLst/>
                        </a:rPr>
                        <a:t>BME 703</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just">
                        <a:lnSpc>
                          <a:spcPct val="107000"/>
                        </a:lnSpc>
                        <a:spcBef>
                          <a:spcPts val="0"/>
                        </a:spcBef>
                        <a:spcAft>
                          <a:spcPts val="0"/>
                        </a:spcAft>
                        <a:tabLst>
                          <a:tab pos="685800" algn="l"/>
                        </a:tabLst>
                      </a:pPr>
                      <a:r>
                        <a:rPr lang="en-US" sz="2000" dirty="0">
                          <a:solidFill>
                            <a:schemeClr val="tx1"/>
                          </a:solidFill>
                          <a:effectLst/>
                        </a:rPr>
                        <a:t>Finite Element Methods for Biomedical Engineers</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dirty="0">
                          <a:solidFill>
                            <a:schemeClr val="tx1"/>
                          </a:solidFill>
                          <a:effectLst/>
                        </a:rPr>
                        <a:t>3</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extLst>
                  <a:ext uri="{0D108BD9-81ED-4DB2-BD59-A6C34878D82A}">
                    <a16:rowId xmlns:a16="http://schemas.microsoft.com/office/drawing/2014/main" val="4260252"/>
                  </a:ext>
                </a:extLst>
              </a:tr>
              <a:tr h="277517">
                <a:tc>
                  <a:txBody>
                    <a:bodyPr/>
                    <a:lstStyle/>
                    <a:p>
                      <a:pPr marL="0" marR="0" algn="just">
                        <a:lnSpc>
                          <a:spcPct val="107000"/>
                        </a:lnSpc>
                        <a:spcBef>
                          <a:spcPts val="0"/>
                        </a:spcBef>
                        <a:spcAft>
                          <a:spcPts val="0"/>
                        </a:spcAft>
                        <a:tabLst>
                          <a:tab pos="685800" algn="l"/>
                        </a:tabLst>
                      </a:pPr>
                      <a:r>
                        <a:rPr lang="en-US" sz="2000">
                          <a:solidFill>
                            <a:schemeClr val="tx1"/>
                          </a:solidFill>
                          <a:effectLst/>
                        </a:rPr>
                        <a:t>BME 711</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just">
                        <a:lnSpc>
                          <a:spcPct val="107000"/>
                        </a:lnSpc>
                        <a:spcBef>
                          <a:spcPts val="0"/>
                        </a:spcBef>
                        <a:spcAft>
                          <a:spcPts val="0"/>
                        </a:spcAft>
                        <a:tabLst>
                          <a:tab pos="685800" algn="l"/>
                        </a:tabLst>
                      </a:pPr>
                      <a:r>
                        <a:rPr lang="en-US" sz="2000">
                          <a:solidFill>
                            <a:schemeClr val="tx1"/>
                          </a:solidFill>
                          <a:effectLst/>
                        </a:rPr>
                        <a:t>Bio-optics</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dirty="0">
                          <a:solidFill>
                            <a:schemeClr val="tx1"/>
                          </a:solidFill>
                          <a:effectLst/>
                        </a:rPr>
                        <a:t>3</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extLst>
                  <a:ext uri="{0D108BD9-81ED-4DB2-BD59-A6C34878D82A}">
                    <a16:rowId xmlns:a16="http://schemas.microsoft.com/office/drawing/2014/main" val="1615464864"/>
                  </a:ext>
                </a:extLst>
              </a:tr>
              <a:tr h="277517">
                <a:tc>
                  <a:txBody>
                    <a:bodyPr/>
                    <a:lstStyle/>
                    <a:p>
                      <a:pPr marL="0" marR="0" algn="just">
                        <a:lnSpc>
                          <a:spcPct val="107000"/>
                        </a:lnSpc>
                        <a:spcBef>
                          <a:spcPts val="0"/>
                        </a:spcBef>
                        <a:spcAft>
                          <a:spcPts val="0"/>
                        </a:spcAft>
                        <a:tabLst>
                          <a:tab pos="685800" algn="l"/>
                        </a:tabLst>
                      </a:pPr>
                      <a:r>
                        <a:rPr lang="en-US" sz="2000">
                          <a:solidFill>
                            <a:schemeClr val="tx1"/>
                          </a:solidFill>
                          <a:effectLst/>
                        </a:rPr>
                        <a:t>BME 723</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just">
                        <a:lnSpc>
                          <a:spcPct val="107000"/>
                        </a:lnSpc>
                        <a:spcBef>
                          <a:spcPts val="0"/>
                        </a:spcBef>
                        <a:spcAft>
                          <a:spcPts val="0"/>
                        </a:spcAft>
                        <a:tabLst>
                          <a:tab pos="685800" algn="l"/>
                        </a:tabLst>
                      </a:pPr>
                      <a:r>
                        <a:rPr lang="en-US" sz="2000">
                          <a:solidFill>
                            <a:schemeClr val="tx1"/>
                          </a:solidFill>
                          <a:effectLst/>
                        </a:rPr>
                        <a:t>Analysis and Quantification of Medical Images</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dirty="0">
                          <a:solidFill>
                            <a:schemeClr val="tx1"/>
                          </a:solidFill>
                          <a:effectLst/>
                        </a:rPr>
                        <a:t>3</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extLst>
                  <a:ext uri="{0D108BD9-81ED-4DB2-BD59-A6C34878D82A}">
                    <a16:rowId xmlns:a16="http://schemas.microsoft.com/office/drawing/2014/main" val="3467460768"/>
                  </a:ext>
                </a:extLst>
              </a:tr>
              <a:tr h="277517">
                <a:tc>
                  <a:txBody>
                    <a:bodyPr/>
                    <a:lstStyle/>
                    <a:p>
                      <a:pPr marL="0" marR="0" algn="just">
                        <a:lnSpc>
                          <a:spcPct val="107000"/>
                        </a:lnSpc>
                        <a:spcBef>
                          <a:spcPts val="0"/>
                        </a:spcBef>
                        <a:spcAft>
                          <a:spcPts val="0"/>
                        </a:spcAft>
                        <a:tabLst>
                          <a:tab pos="685800" algn="l"/>
                        </a:tabLst>
                      </a:pPr>
                      <a:r>
                        <a:rPr lang="en-US" sz="2000">
                          <a:solidFill>
                            <a:schemeClr val="tx1"/>
                          </a:solidFill>
                          <a:effectLst/>
                        </a:rPr>
                        <a:t>BME 743</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just">
                        <a:lnSpc>
                          <a:spcPct val="107000"/>
                        </a:lnSpc>
                        <a:spcBef>
                          <a:spcPts val="0"/>
                        </a:spcBef>
                        <a:spcAft>
                          <a:spcPts val="0"/>
                        </a:spcAft>
                        <a:tabLst>
                          <a:tab pos="685800" algn="l"/>
                        </a:tabLst>
                      </a:pPr>
                      <a:r>
                        <a:rPr lang="en-US" sz="2000">
                          <a:solidFill>
                            <a:schemeClr val="tx1"/>
                          </a:solidFill>
                          <a:effectLst/>
                        </a:rPr>
                        <a:t>Human Movement and Sports Biomechanics</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dirty="0">
                          <a:solidFill>
                            <a:schemeClr val="tx1"/>
                          </a:solidFill>
                          <a:effectLst/>
                        </a:rPr>
                        <a:t>3</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extLst>
                  <a:ext uri="{0D108BD9-81ED-4DB2-BD59-A6C34878D82A}">
                    <a16:rowId xmlns:a16="http://schemas.microsoft.com/office/drawing/2014/main" val="3127561652"/>
                  </a:ext>
                </a:extLst>
              </a:tr>
              <a:tr h="277517">
                <a:tc>
                  <a:txBody>
                    <a:bodyPr/>
                    <a:lstStyle/>
                    <a:p>
                      <a:pPr marL="0" marR="0" algn="just">
                        <a:lnSpc>
                          <a:spcPct val="107000"/>
                        </a:lnSpc>
                        <a:spcBef>
                          <a:spcPts val="0"/>
                        </a:spcBef>
                        <a:spcAft>
                          <a:spcPts val="0"/>
                        </a:spcAft>
                        <a:tabLst>
                          <a:tab pos="685800" algn="l"/>
                        </a:tabLst>
                      </a:pPr>
                      <a:r>
                        <a:rPr lang="en-US" sz="2000">
                          <a:solidFill>
                            <a:schemeClr val="tx1"/>
                          </a:solidFill>
                          <a:effectLst/>
                        </a:rPr>
                        <a:t>BME 751</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just">
                        <a:lnSpc>
                          <a:spcPct val="107000"/>
                        </a:lnSpc>
                        <a:spcBef>
                          <a:spcPts val="0"/>
                        </a:spcBef>
                        <a:spcAft>
                          <a:spcPts val="0"/>
                        </a:spcAft>
                        <a:tabLst>
                          <a:tab pos="685800" algn="l"/>
                        </a:tabLst>
                      </a:pPr>
                      <a:r>
                        <a:rPr lang="en-US" sz="2000">
                          <a:solidFill>
                            <a:schemeClr val="tx1"/>
                          </a:solidFill>
                          <a:effectLst/>
                        </a:rPr>
                        <a:t>Bio-Nano Engineering</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a:solidFill>
                            <a:schemeClr val="tx1"/>
                          </a:solidFill>
                          <a:effectLst/>
                        </a:rPr>
                        <a:t>3</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extLst>
                  <a:ext uri="{0D108BD9-81ED-4DB2-BD59-A6C34878D82A}">
                    <a16:rowId xmlns:a16="http://schemas.microsoft.com/office/drawing/2014/main" val="3586935443"/>
                  </a:ext>
                </a:extLst>
              </a:tr>
              <a:tr h="277517">
                <a:tc>
                  <a:txBody>
                    <a:bodyPr/>
                    <a:lstStyle/>
                    <a:p>
                      <a:pPr marL="0" marR="0" algn="just">
                        <a:lnSpc>
                          <a:spcPct val="107000"/>
                        </a:lnSpc>
                        <a:spcBef>
                          <a:spcPts val="0"/>
                        </a:spcBef>
                        <a:spcAft>
                          <a:spcPts val="0"/>
                        </a:spcAft>
                        <a:tabLst>
                          <a:tab pos="685800" algn="l"/>
                        </a:tabLst>
                      </a:pPr>
                      <a:r>
                        <a:rPr lang="en-US" sz="2000">
                          <a:solidFill>
                            <a:schemeClr val="tx1"/>
                          </a:solidFill>
                          <a:effectLst/>
                        </a:rPr>
                        <a:t>BME 752</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just">
                        <a:lnSpc>
                          <a:spcPct val="107000"/>
                        </a:lnSpc>
                        <a:spcBef>
                          <a:spcPts val="0"/>
                        </a:spcBef>
                        <a:spcAft>
                          <a:spcPts val="0"/>
                        </a:spcAft>
                        <a:tabLst>
                          <a:tab pos="685800" algn="l"/>
                        </a:tabLst>
                      </a:pPr>
                      <a:r>
                        <a:rPr lang="en-US" sz="2000" dirty="0">
                          <a:solidFill>
                            <a:schemeClr val="tx1"/>
                          </a:solidFill>
                          <a:effectLst/>
                        </a:rPr>
                        <a:t>Advances in BioMEMS</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a:solidFill>
                            <a:schemeClr val="tx1"/>
                          </a:solidFill>
                          <a:effectLst/>
                        </a:rPr>
                        <a:t>3</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extLst>
                  <a:ext uri="{0D108BD9-81ED-4DB2-BD59-A6C34878D82A}">
                    <a16:rowId xmlns:a16="http://schemas.microsoft.com/office/drawing/2014/main" val="2894762443"/>
                  </a:ext>
                </a:extLst>
              </a:tr>
              <a:tr h="277517">
                <a:tc>
                  <a:txBody>
                    <a:bodyPr/>
                    <a:lstStyle/>
                    <a:p>
                      <a:pPr marL="0" marR="0" algn="just">
                        <a:lnSpc>
                          <a:spcPct val="107000"/>
                        </a:lnSpc>
                        <a:spcBef>
                          <a:spcPts val="0"/>
                        </a:spcBef>
                        <a:spcAft>
                          <a:spcPts val="0"/>
                        </a:spcAft>
                        <a:tabLst>
                          <a:tab pos="685800" algn="l"/>
                        </a:tabLst>
                      </a:pPr>
                      <a:r>
                        <a:rPr lang="en-US" sz="2000">
                          <a:solidFill>
                            <a:schemeClr val="tx1"/>
                          </a:solidFill>
                          <a:effectLst/>
                        </a:rPr>
                        <a:t>BME 762</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just">
                        <a:lnSpc>
                          <a:spcPct val="107000"/>
                        </a:lnSpc>
                        <a:spcBef>
                          <a:spcPts val="0"/>
                        </a:spcBef>
                        <a:spcAft>
                          <a:spcPts val="0"/>
                        </a:spcAft>
                        <a:tabLst>
                          <a:tab pos="685800" algn="l"/>
                        </a:tabLst>
                      </a:pPr>
                      <a:r>
                        <a:rPr lang="en-US" sz="2000">
                          <a:solidFill>
                            <a:schemeClr val="tx1"/>
                          </a:solidFill>
                          <a:effectLst/>
                        </a:rPr>
                        <a:t>Advanced Ultrasonic Imaging</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dirty="0">
                          <a:solidFill>
                            <a:schemeClr val="tx1"/>
                          </a:solidFill>
                          <a:effectLst/>
                        </a:rPr>
                        <a:t>3</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extLst>
                  <a:ext uri="{0D108BD9-81ED-4DB2-BD59-A6C34878D82A}">
                    <a16:rowId xmlns:a16="http://schemas.microsoft.com/office/drawing/2014/main" val="54722456"/>
                  </a:ext>
                </a:extLst>
              </a:tr>
              <a:tr h="277517">
                <a:tc>
                  <a:txBody>
                    <a:bodyPr/>
                    <a:lstStyle/>
                    <a:p>
                      <a:pPr marL="0" marR="0" algn="just">
                        <a:lnSpc>
                          <a:spcPct val="107000"/>
                        </a:lnSpc>
                        <a:spcBef>
                          <a:spcPts val="0"/>
                        </a:spcBef>
                        <a:spcAft>
                          <a:spcPts val="0"/>
                        </a:spcAft>
                        <a:tabLst>
                          <a:tab pos="685800" algn="l"/>
                        </a:tabLst>
                      </a:pPr>
                      <a:r>
                        <a:rPr lang="en-US" sz="2000">
                          <a:solidFill>
                            <a:schemeClr val="tx1"/>
                          </a:solidFill>
                          <a:effectLst/>
                        </a:rPr>
                        <a:t>BME 763</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just">
                        <a:lnSpc>
                          <a:spcPct val="107000"/>
                        </a:lnSpc>
                        <a:spcBef>
                          <a:spcPts val="0"/>
                        </a:spcBef>
                        <a:spcAft>
                          <a:spcPts val="0"/>
                        </a:spcAft>
                        <a:tabLst>
                          <a:tab pos="685800" algn="l"/>
                        </a:tabLst>
                      </a:pPr>
                      <a:r>
                        <a:rPr lang="en-US" sz="2000" dirty="0">
                          <a:solidFill>
                            <a:schemeClr val="tx1"/>
                          </a:solidFill>
                          <a:effectLst/>
                        </a:rPr>
                        <a:t>Assistive Technologies</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dirty="0">
                          <a:solidFill>
                            <a:schemeClr val="tx1"/>
                          </a:solidFill>
                          <a:effectLst/>
                        </a:rPr>
                        <a:t>3</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extLst>
                  <a:ext uri="{0D108BD9-81ED-4DB2-BD59-A6C34878D82A}">
                    <a16:rowId xmlns:a16="http://schemas.microsoft.com/office/drawing/2014/main" val="1920241858"/>
                  </a:ext>
                </a:extLst>
              </a:tr>
              <a:tr h="277517">
                <a:tc>
                  <a:txBody>
                    <a:bodyPr/>
                    <a:lstStyle/>
                    <a:p>
                      <a:pPr marL="0" marR="0" algn="just">
                        <a:lnSpc>
                          <a:spcPct val="107000"/>
                        </a:lnSpc>
                        <a:spcBef>
                          <a:spcPts val="0"/>
                        </a:spcBef>
                        <a:spcAft>
                          <a:spcPts val="0"/>
                        </a:spcAft>
                        <a:tabLst>
                          <a:tab pos="685800" algn="l"/>
                        </a:tabLst>
                      </a:pPr>
                      <a:r>
                        <a:rPr lang="en-US" sz="2000">
                          <a:solidFill>
                            <a:schemeClr val="tx1"/>
                          </a:solidFill>
                          <a:effectLst/>
                        </a:rPr>
                        <a:t>BME 781</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just">
                        <a:lnSpc>
                          <a:spcPct val="107000"/>
                        </a:lnSpc>
                        <a:spcBef>
                          <a:spcPts val="0"/>
                        </a:spcBef>
                        <a:spcAft>
                          <a:spcPts val="0"/>
                        </a:spcAft>
                        <a:tabLst>
                          <a:tab pos="685800" algn="l"/>
                        </a:tabLst>
                      </a:pPr>
                      <a:r>
                        <a:rPr lang="en-US" sz="2000" dirty="0">
                          <a:solidFill>
                            <a:schemeClr val="tx1"/>
                          </a:solidFill>
                          <a:effectLst/>
                        </a:rPr>
                        <a:t>Medical Informatics and e-Health</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a:solidFill>
                            <a:schemeClr val="tx1"/>
                          </a:solidFill>
                          <a:effectLst/>
                        </a:rPr>
                        <a:t>3</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extLst>
                  <a:ext uri="{0D108BD9-81ED-4DB2-BD59-A6C34878D82A}">
                    <a16:rowId xmlns:a16="http://schemas.microsoft.com/office/drawing/2014/main" val="2406545656"/>
                  </a:ext>
                </a:extLst>
              </a:tr>
              <a:tr h="277517">
                <a:tc>
                  <a:txBody>
                    <a:bodyPr/>
                    <a:lstStyle/>
                    <a:p>
                      <a:pPr marL="0" marR="0" algn="just">
                        <a:lnSpc>
                          <a:spcPct val="107000"/>
                        </a:lnSpc>
                        <a:spcBef>
                          <a:spcPts val="0"/>
                        </a:spcBef>
                        <a:spcAft>
                          <a:spcPts val="0"/>
                        </a:spcAft>
                        <a:tabLst>
                          <a:tab pos="685800" algn="l"/>
                        </a:tabLst>
                      </a:pPr>
                      <a:r>
                        <a:rPr lang="en-US" sz="2000">
                          <a:solidFill>
                            <a:schemeClr val="tx1"/>
                          </a:solidFill>
                          <a:effectLst/>
                        </a:rPr>
                        <a:t>BME 790</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just">
                        <a:lnSpc>
                          <a:spcPct val="107000"/>
                        </a:lnSpc>
                        <a:spcBef>
                          <a:spcPts val="0"/>
                        </a:spcBef>
                        <a:spcAft>
                          <a:spcPts val="0"/>
                        </a:spcAft>
                        <a:tabLst>
                          <a:tab pos="685800" algn="l"/>
                        </a:tabLst>
                      </a:pPr>
                      <a:r>
                        <a:rPr lang="en-US" sz="2000">
                          <a:solidFill>
                            <a:schemeClr val="tx1"/>
                          </a:solidFill>
                          <a:effectLst/>
                        </a:rPr>
                        <a:t>Special Topics in Biomedical Engineering</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dirty="0">
                          <a:solidFill>
                            <a:schemeClr val="tx1"/>
                          </a:solidFill>
                          <a:effectLst/>
                        </a:rPr>
                        <a:t>3</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extLst>
                  <a:ext uri="{0D108BD9-81ED-4DB2-BD59-A6C34878D82A}">
                    <a16:rowId xmlns:a16="http://schemas.microsoft.com/office/drawing/2014/main" val="583227894"/>
                  </a:ext>
                </a:extLst>
              </a:tr>
            </a:tbl>
          </a:graphicData>
        </a:graphic>
      </p:graphicFrame>
      <p:sp>
        <p:nvSpPr>
          <p:cNvPr id="3" name="TextBox 2"/>
          <p:cNvSpPr txBox="1"/>
          <p:nvPr/>
        </p:nvSpPr>
        <p:spPr>
          <a:xfrm>
            <a:off x="6096001" y="5602515"/>
            <a:ext cx="4963885" cy="707886"/>
          </a:xfrm>
          <a:prstGeom prst="rect">
            <a:avLst/>
          </a:prstGeom>
          <a:noFill/>
        </p:spPr>
        <p:txBody>
          <a:bodyPr wrap="square" rtlCol="0">
            <a:spAutoFit/>
          </a:bodyPr>
          <a:lstStyle/>
          <a:p>
            <a:r>
              <a:rPr lang="en-US" sz="2000" b="1" dirty="0"/>
              <a:t>Only 9 CHs electives in each Track will be selected</a:t>
            </a:r>
          </a:p>
        </p:txBody>
      </p:sp>
    </p:spTree>
    <p:extLst>
      <p:ext uri="{BB962C8B-B14F-4D97-AF65-F5344CB8AC3E}">
        <p14:creationId xmlns:p14="http://schemas.microsoft.com/office/powerpoint/2010/main" val="16338372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961120" y="2603081"/>
            <a:ext cx="3230880" cy="1645362"/>
          </a:xfrm>
        </p:spPr>
        <p:txBody>
          <a:bodyPr/>
          <a:lstStyle/>
          <a:p>
            <a:pPr algn="l"/>
            <a:br>
              <a:rPr lang="en-US" sz="2400" dirty="0"/>
            </a:br>
            <a:r>
              <a:rPr lang="en-US" sz="2400" dirty="0"/>
              <a:t>  </a:t>
            </a:r>
          </a:p>
        </p:txBody>
      </p:sp>
      <p:sp>
        <p:nvSpPr>
          <p:cNvPr id="7" name="Rectangle 6"/>
          <p:cNvSpPr/>
          <p:nvPr/>
        </p:nvSpPr>
        <p:spPr>
          <a:xfrm>
            <a:off x="8961120" y="2589013"/>
            <a:ext cx="3230880" cy="1645362"/>
          </a:xfrm>
          <a:prstGeom prst="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p:nvPr/>
        </p:nvPicPr>
        <p:blipFill>
          <a:blip r:embed="rId2" cstate="print"/>
          <a:srcRect/>
          <a:stretch>
            <a:fillRect/>
          </a:stretch>
        </p:blipFill>
        <p:spPr bwMode="auto">
          <a:xfrm>
            <a:off x="9551963" y="2827608"/>
            <a:ext cx="1997611" cy="1209821"/>
          </a:xfrm>
          <a:prstGeom prst="rect">
            <a:avLst/>
          </a:prstGeom>
          <a:noFill/>
          <a:ln w="9525">
            <a:noFill/>
            <a:miter lim="800000"/>
            <a:headEnd/>
            <a:tailEnd/>
          </a:ln>
        </p:spPr>
      </p:pic>
      <p:sp>
        <p:nvSpPr>
          <p:cNvPr id="5" name="TextBox 4"/>
          <p:cNvSpPr txBox="1"/>
          <p:nvPr/>
        </p:nvSpPr>
        <p:spPr>
          <a:xfrm>
            <a:off x="-1" y="1513097"/>
            <a:ext cx="7170058" cy="400110"/>
          </a:xfrm>
          <a:prstGeom prst="rect">
            <a:avLst/>
          </a:prstGeom>
          <a:solidFill>
            <a:schemeClr val="accent4">
              <a:lumMod val="75000"/>
            </a:schemeClr>
          </a:solidFill>
        </p:spPr>
        <p:txBody>
          <a:bodyPr wrap="square" rtlCol="0">
            <a:spAutoFit/>
          </a:bodyPr>
          <a:lstStyle/>
          <a:p>
            <a:r>
              <a:rPr lang="en-US" sz="2000" dirty="0"/>
              <a:t>Track 1: </a:t>
            </a:r>
            <a:r>
              <a:rPr lang="en-US" sz="2000" dirty="0" err="1"/>
              <a:t>BioMEMs</a:t>
            </a:r>
            <a:r>
              <a:rPr lang="en-US" sz="2000" dirty="0"/>
              <a:t> Biosensors &amp; Nano-Technology (9 CHs)</a:t>
            </a:r>
          </a:p>
        </p:txBody>
      </p:sp>
      <p:graphicFrame>
        <p:nvGraphicFramePr>
          <p:cNvPr id="6" name="Table 5"/>
          <p:cNvGraphicFramePr>
            <a:graphicFrameLocks noGrp="1"/>
          </p:cNvGraphicFramePr>
          <p:nvPr>
            <p:extLst>
              <p:ext uri="{D42A27DB-BD31-4B8C-83A1-F6EECF244321}">
                <p14:modId xmlns:p14="http://schemas.microsoft.com/office/powerpoint/2010/main" val="1842848969"/>
              </p:ext>
            </p:extLst>
          </p:nvPr>
        </p:nvGraphicFramePr>
        <p:xfrm>
          <a:off x="0" y="1913206"/>
          <a:ext cx="8961120" cy="1304544"/>
        </p:xfrm>
        <a:graphic>
          <a:graphicData uri="http://schemas.openxmlformats.org/drawingml/2006/table">
            <a:tbl>
              <a:tblPr firstRow="1" firstCol="1" bandRow="1">
                <a:tableStyleId>{5C22544A-7EE6-4342-B048-85BDC9FD1C3A}</a:tableStyleId>
              </a:tblPr>
              <a:tblGrid>
                <a:gridCol w="1288371">
                  <a:extLst>
                    <a:ext uri="{9D8B030D-6E8A-4147-A177-3AD203B41FA5}">
                      <a16:colId xmlns:a16="http://schemas.microsoft.com/office/drawing/2014/main" val="3645916089"/>
                    </a:ext>
                  </a:extLst>
                </a:gridCol>
                <a:gridCol w="5886152">
                  <a:extLst>
                    <a:ext uri="{9D8B030D-6E8A-4147-A177-3AD203B41FA5}">
                      <a16:colId xmlns:a16="http://schemas.microsoft.com/office/drawing/2014/main" val="1208859851"/>
                    </a:ext>
                  </a:extLst>
                </a:gridCol>
                <a:gridCol w="1786597">
                  <a:extLst>
                    <a:ext uri="{9D8B030D-6E8A-4147-A177-3AD203B41FA5}">
                      <a16:colId xmlns:a16="http://schemas.microsoft.com/office/drawing/2014/main" val="2966962905"/>
                    </a:ext>
                  </a:extLst>
                </a:gridCol>
              </a:tblGrid>
              <a:tr h="277517">
                <a:tc>
                  <a:txBody>
                    <a:bodyPr/>
                    <a:lstStyle/>
                    <a:p>
                      <a:pPr marL="0" marR="0" algn="just">
                        <a:lnSpc>
                          <a:spcPct val="107000"/>
                        </a:lnSpc>
                        <a:spcBef>
                          <a:spcPts val="0"/>
                        </a:spcBef>
                        <a:spcAft>
                          <a:spcPts val="0"/>
                        </a:spcAft>
                        <a:tabLst>
                          <a:tab pos="685800" algn="l"/>
                        </a:tabLst>
                      </a:pPr>
                      <a:r>
                        <a:rPr lang="en-US" sz="2000" dirty="0">
                          <a:solidFill>
                            <a:schemeClr val="tx1"/>
                          </a:solidFill>
                          <a:effectLst/>
                        </a:rPr>
                        <a:t>Course ID</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just">
                        <a:lnSpc>
                          <a:spcPct val="107000"/>
                        </a:lnSpc>
                        <a:spcBef>
                          <a:spcPts val="0"/>
                        </a:spcBef>
                        <a:spcAft>
                          <a:spcPts val="0"/>
                        </a:spcAft>
                        <a:tabLst>
                          <a:tab pos="685800" algn="l"/>
                        </a:tabLst>
                      </a:pPr>
                      <a:r>
                        <a:rPr lang="en-US" sz="2000" dirty="0">
                          <a:solidFill>
                            <a:schemeClr val="tx1"/>
                          </a:solidFill>
                          <a:effectLst/>
                        </a:rPr>
                        <a:t>Course Title</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dirty="0">
                          <a:solidFill>
                            <a:schemeClr val="tx1"/>
                          </a:solidFill>
                          <a:effectLst/>
                        </a:rPr>
                        <a:t>Credit Hours </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extLst>
                  <a:ext uri="{0D108BD9-81ED-4DB2-BD59-A6C34878D82A}">
                    <a16:rowId xmlns:a16="http://schemas.microsoft.com/office/drawing/2014/main" val="338354296"/>
                  </a:ext>
                </a:extLst>
              </a:tr>
              <a:tr h="277517">
                <a:tc>
                  <a:txBody>
                    <a:bodyPr/>
                    <a:lstStyle/>
                    <a:p>
                      <a:pPr marL="0" marR="0" algn="just">
                        <a:lnSpc>
                          <a:spcPct val="107000"/>
                        </a:lnSpc>
                        <a:spcBef>
                          <a:spcPts val="0"/>
                        </a:spcBef>
                        <a:spcAft>
                          <a:spcPts val="0"/>
                        </a:spcAft>
                        <a:tabLst>
                          <a:tab pos="685800" algn="l"/>
                        </a:tabLst>
                      </a:pPr>
                      <a:r>
                        <a:rPr lang="en-US" sz="2000" dirty="0">
                          <a:solidFill>
                            <a:schemeClr val="tx1"/>
                          </a:solidFill>
                          <a:effectLst/>
                        </a:rPr>
                        <a:t>BME 751</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just">
                        <a:lnSpc>
                          <a:spcPct val="107000"/>
                        </a:lnSpc>
                        <a:spcBef>
                          <a:spcPts val="0"/>
                        </a:spcBef>
                        <a:spcAft>
                          <a:spcPts val="0"/>
                        </a:spcAft>
                        <a:tabLst>
                          <a:tab pos="685800" algn="l"/>
                        </a:tabLst>
                      </a:pPr>
                      <a:r>
                        <a:rPr lang="en-US" sz="2000" dirty="0">
                          <a:solidFill>
                            <a:schemeClr val="tx1"/>
                          </a:solidFill>
                          <a:effectLst/>
                        </a:rPr>
                        <a:t>Bio-Nano Engineering</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dirty="0">
                          <a:solidFill>
                            <a:schemeClr val="tx1"/>
                          </a:solidFill>
                          <a:effectLst/>
                        </a:rPr>
                        <a:t>3</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extLst>
                  <a:ext uri="{0D108BD9-81ED-4DB2-BD59-A6C34878D82A}">
                    <a16:rowId xmlns:a16="http://schemas.microsoft.com/office/drawing/2014/main" val="3586935443"/>
                  </a:ext>
                </a:extLst>
              </a:tr>
              <a:tr h="277517">
                <a:tc>
                  <a:txBody>
                    <a:bodyPr/>
                    <a:lstStyle/>
                    <a:p>
                      <a:pPr marL="0" marR="0" algn="just">
                        <a:lnSpc>
                          <a:spcPct val="107000"/>
                        </a:lnSpc>
                        <a:spcBef>
                          <a:spcPts val="0"/>
                        </a:spcBef>
                        <a:spcAft>
                          <a:spcPts val="0"/>
                        </a:spcAft>
                        <a:tabLst>
                          <a:tab pos="685800" algn="l"/>
                        </a:tabLst>
                      </a:pPr>
                      <a:r>
                        <a:rPr lang="en-US" sz="2000" dirty="0">
                          <a:solidFill>
                            <a:schemeClr val="tx1"/>
                          </a:solidFill>
                          <a:effectLst/>
                        </a:rPr>
                        <a:t>BME 752</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just">
                        <a:lnSpc>
                          <a:spcPct val="107000"/>
                        </a:lnSpc>
                        <a:spcBef>
                          <a:spcPts val="0"/>
                        </a:spcBef>
                        <a:spcAft>
                          <a:spcPts val="0"/>
                        </a:spcAft>
                        <a:tabLst>
                          <a:tab pos="685800" algn="l"/>
                        </a:tabLst>
                      </a:pPr>
                      <a:r>
                        <a:rPr lang="en-US" sz="2000" dirty="0">
                          <a:solidFill>
                            <a:schemeClr val="tx1"/>
                          </a:solidFill>
                          <a:effectLst/>
                        </a:rPr>
                        <a:t>Advances in BioMEMS</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dirty="0">
                          <a:solidFill>
                            <a:schemeClr val="tx1"/>
                          </a:solidFill>
                          <a:effectLst/>
                        </a:rPr>
                        <a:t>3</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extLst>
                  <a:ext uri="{0D108BD9-81ED-4DB2-BD59-A6C34878D82A}">
                    <a16:rowId xmlns:a16="http://schemas.microsoft.com/office/drawing/2014/main" val="2894762443"/>
                  </a:ext>
                </a:extLst>
              </a:tr>
              <a:tr h="277517">
                <a:tc>
                  <a:txBody>
                    <a:bodyPr/>
                    <a:lstStyle/>
                    <a:p>
                      <a:pPr marL="0" marR="0" algn="just">
                        <a:lnSpc>
                          <a:spcPct val="107000"/>
                        </a:lnSpc>
                        <a:spcBef>
                          <a:spcPts val="0"/>
                        </a:spcBef>
                        <a:spcAft>
                          <a:spcPts val="0"/>
                        </a:spcAft>
                        <a:tabLst>
                          <a:tab pos="685800" algn="l"/>
                        </a:tabLst>
                      </a:pPr>
                      <a:r>
                        <a:rPr lang="en-US" sz="2000" dirty="0">
                          <a:solidFill>
                            <a:schemeClr val="tx1"/>
                          </a:solidFill>
                          <a:effectLst/>
                        </a:rPr>
                        <a:t>BME 790</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just">
                        <a:lnSpc>
                          <a:spcPct val="107000"/>
                        </a:lnSpc>
                        <a:spcBef>
                          <a:spcPts val="0"/>
                        </a:spcBef>
                        <a:spcAft>
                          <a:spcPts val="0"/>
                        </a:spcAft>
                        <a:tabLst>
                          <a:tab pos="685800" algn="l"/>
                        </a:tabLst>
                      </a:pPr>
                      <a:r>
                        <a:rPr lang="en-US" sz="2000" dirty="0">
                          <a:solidFill>
                            <a:schemeClr val="tx1"/>
                          </a:solidFill>
                          <a:effectLst/>
                        </a:rPr>
                        <a:t>Special Topics in Biomedical Engineering</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dirty="0">
                          <a:solidFill>
                            <a:schemeClr val="tx1"/>
                          </a:solidFill>
                          <a:effectLst/>
                        </a:rPr>
                        <a:t>3</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extLst>
                  <a:ext uri="{0D108BD9-81ED-4DB2-BD59-A6C34878D82A}">
                    <a16:rowId xmlns:a16="http://schemas.microsoft.com/office/drawing/2014/main" val="3054508073"/>
                  </a:ext>
                </a:extLst>
              </a:tr>
            </a:tbl>
          </a:graphicData>
        </a:graphic>
      </p:graphicFrame>
      <p:graphicFrame>
        <p:nvGraphicFramePr>
          <p:cNvPr id="3" name="Table 2">
            <a:extLst>
              <a:ext uri="{FF2B5EF4-FFF2-40B4-BE49-F238E27FC236}">
                <a16:creationId xmlns:a16="http://schemas.microsoft.com/office/drawing/2014/main" id="{C29ED9D3-F7FF-4DCA-8A75-75DCD716BC38}"/>
              </a:ext>
            </a:extLst>
          </p:cNvPr>
          <p:cNvGraphicFramePr>
            <a:graphicFrameLocks noGrp="1"/>
          </p:cNvGraphicFramePr>
          <p:nvPr>
            <p:extLst>
              <p:ext uri="{D42A27DB-BD31-4B8C-83A1-F6EECF244321}">
                <p14:modId xmlns:p14="http://schemas.microsoft.com/office/powerpoint/2010/main" val="851133945"/>
              </p:ext>
            </p:extLst>
          </p:nvPr>
        </p:nvGraphicFramePr>
        <p:xfrm>
          <a:off x="0" y="3830122"/>
          <a:ext cx="8961120" cy="1304544"/>
        </p:xfrm>
        <a:graphic>
          <a:graphicData uri="http://schemas.openxmlformats.org/drawingml/2006/table">
            <a:tbl>
              <a:tblPr firstRow="1" firstCol="1" bandRow="1">
                <a:tableStyleId>{5C22544A-7EE6-4342-B048-85BDC9FD1C3A}</a:tableStyleId>
              </a:tblPr>
              <a:tblGrid>
                <a:gridCol w="1288371">
                  <a:extLst>
                    <a:ext uri="{9D8B030D-6E8A-4147-A177-3AD203B41FA5}">
                      <a16:colId xmlns:a16="http://schemas.microsoft.com/office/drawing/2014/main" val="2282567108"/>
                    </a:ext>
                  </a:extLst>
                </a:gridCol>
                <a:gridCol w="5886152">
                  <a:extLst>
                    <a:ext uri="{9D8B030D-6E8A-4147-A177-3AD203B41FA5}">
                      <a16:colId xmlns:a16="http://schemas.microsoft.com/office/drawing/2014/main" val="2947714064"/>
                    </a:ext>
                  </a:extLst>
                </a:gridCol>
                <a:gridCol w="1786597">
                  <a:extLst>
                    <a:ext uri="{9D8B030D-6E8A-4147-A177-3AD203B41FA5}">
                      <a16:colId xmlns:a16="http://schemas.microsoft.com/office/drawing/2014/main" val="4264875710"/>
                    </a:ext>
                  </a:extLst>
                </a:gridCol>
              </a:tblGrid>
              <a:tr h="277517">
                <a:tc>
                  <a:txBody>
                    <a:bodyPr/>
                    <a:lstStyle/>
                    <a:p>
                      <a:pPr marL="0" marR="0" algn="just">
                        <a:lnSpc>
                          <a:spcPct val="107000"/>
                        </a:lnSpc>
                        <a:spcBef>
                          <a:spcPts val="0"/>
                        </a:spcBef>
                        <a:spcAft>
                          <a:spcPts val="0"/>
                        </a:spcAft>
                        <a:tabLst>
                          <a:tab pos="685800" algn="l"/>
                        </a:tabLst>
                      </a:pPr>
                      <a:r>
                        <a:rPr lang="en-US" sz="2000" dirty="0">
                          <a:solidFill>
                            <a:schemeClr val="tx1"/>
                          </a:solidFill>
                          <a:effectLst/>
                        </a:rPr>
                        <a:t>Course ID</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just">
                        <a:lnSpc>
                          <a:spcPct val="107000"/>
                        </a:lnSpc>
                        <a:spcBef>
                          <a:spcPts val="0"/>
                        </a:spcBef>
                        <a:spcAft>
                          <a:spcPts val="0"/>
                        </a:spcAft>
                        <a:tabLst>
                          <a:tab pos="685800" algn="l"/>
                        </a:tabLst>
                      </a:pPr>
                      <a:r>
                        <a:rPr lang="en-US" sz="2000" dirty="0">
                          <a:solidFill>
                            <a:schemeClr val="tx1"/>
                          </a:solidFill>
                          <a:effectLst/>
                        </a:rPr>
                        <a:t>Course Title</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dirty="0">
                          <a:solidFill>
                            <a:schemeClr val="tx1"/>
                          </a:solidFill>
                          <a:effectLst/>
                        </a:rPr>
                        <a:t>Credit Hours </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extLst>
                  <a:ext uri="{0D108BD9-81ED-4DB2-BD59-A6C34878D82A}">
                    <a16:rowId xmlns:a16="http://schemas.microsoft.com/office/drawing/2014/main" val="3042800218"/>
                  </a:ext>
                </a:extLst>
              </a:tr>
              <a:tr h="277517">
                <a:tc>
                  <a:txBody>
                    <a:bodyPr/>
                    <a:lstStyle/>
                    <a:p>
                      <a:pPr marL="0" marR="0" algn="just">
                        <a:lnSpc>
                          <a:spcPct val="107000"/>
                        </a:lnSpc>
                        <a:spcBef>
                          <a:spcPts val="0"/>
                        </a:spcBef>
                        <a:spcAft>
                          <a:spcPts val="0"/>
                        </a:spcAft>
                        <a:tabLst>
                          <a:tab pos="685800" algn="l"/>
                        </a:tabLst>
                      </a:pPr>
                      <a:r>
                        <a:rPr lang="en-US" sz="2000" dirty="0">
                          <a:solidFill>
                            <a:schemeClr val="tx1"/>
                          </a:solidFill>
                          <a:effectLst/>
                        </a:rPr>
                        <a:t>BME 762</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just">
                        <a:lnSpc>
                          <a:spcPct val="107000"/>
                        </a:lnSpc>
                        <a:spcBef>
                          <a:spcPts val="0"/>
                        </a:spcBef>
                        <a:spcAft>
                          <a:spcPts val="0"/>
                        </a:spcAft>
                        <a:tabLst>
                          <a:tab pos="685800" algn="l"/>
                        </a:tabLst>
                      </a:pPr>
                      <a:r>
                        <a:rPr lang="en-US" sz="2000">
                          <a:solidFill>
                            <a:schemeClr val="tx1"/>
                          </a:solidFill>
                          <a:effectLst/>
                        </a:rPr>
                        <a:t>Advanced Ultrasonic Imaging</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dirty="0">
                          <a:solidFill>
                            <a:schemeClr val="tx1"/>
                          </a:solidFill>
                          <a:effectLst/>
                        </a:rPr>
                        <a:t>3</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extLst>
                  <a:ext uri="{0D108BD9-81ED-4DB2-BD59-A6C34878D82A}">
                    <a16:rowId xmlns:a16="http://schemas.microsoft.com/office/drawing/2014/main" val="1586043025"/>
                  </a:ext>
                </a:extLst>
              </a:tr>
              <a:tr h="277517">
                <a:tc>
                  <a:txBody>
                    <a:bodyPr/>
                    <a:lstStyle/>
                    <a:p>
                      <a:pPr marL="0" marR="0" algn="just">
                        <a:lnSpc>
                          <a:spcPct val="107000"/>
                        </a:lnSpc>
                        <a:spcBef>
                          <a:spcPts val="0"/>
                        </a:spcBef>
                        <a:spcAft>
                          <a:spcPts val="0"/>
                        </a:spcAft>
                        <a:tabLst>
                          <a:tab pos="685800" algn="l"/>
                        </a:tabLst>
                      </a:pPr>
                      <a:r>
                        <a:rPr lang="en-US" sz="2000" dirty="0">
                          <a:solidFill>
                            <a:schemeClr val="tx1"/>
                          </a:solidFill>
                          <a:effectLst/>
                        </a:rPr>
                        <a:t>BME 711</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just">
                        <a:lnSpc>
                          <a:spcPct val="107000"/>
                        </a:lnSpc>
                        <a:spcBef>
                          <a:spcPts val="0"/>
                        </a:spcBef>
                        <a:spcAft>
                          <a:spcPts val="0"/>
                        </a:spcAft>
                        <a:tabLst>
                          <a:tab pos="685800" algn="l"/>
                        </a:tabLst>
                      </a:pPr>
                      <a:r>
                        <a:rPr lang="en-US" sz="2000" dirty="0">
                          <a:solidFill>
                            <a:schemeClr val="tx1"/>
                          </a:solidFill>
                          <a:effectLst/>
                        </a:rPr>
                        <a:t>Bio-optics</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dirty="0">
                          <a:solidFill>
                            <a:schemeClr val="tx1"/>
                          </a:solidFill>
                          <a:effectLst/>
                        </a:rPr>
                        <a:t>3</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extLst>
                  <a:ext uri="{0D108BD9-81ED-4DB2-BD59-A6C34878D82A}">
                    <a16:rowId xmlns:a16="http://schemas.microsoft.com/office/drawing/2014/main" val="3110967184"/>
                  </a:ext>
                </a:extLst>
              </a:tr>
              <a:tr h="277517">
                <a:tc>
                  <a:txBody>
                    <a:bodyPr/>
                    <a:lstStyle/>
                    <a:p>
                      <a:pPr marL="0" marR="0" algn="just">
                        <a:lnSpc>
                          <a:spcPct val="107000"/>
                        </a:lnSpc>
                        <a:spcBef>
                          <a:spcPts val="0"/>
                        </a:spcBef>
                        <a:spcAft>
                          <a:spcPts val="0"/>
                        </a:spcAft>
                        <a:tabLst>
                          <a:tab pos="685800" algn="l"/>
                        </a:tabLst>
                      </a:pPr>
                      <a:r>
                        <a:rPr lang="en-US" sz="2000">
                          <a:solidFill>
                            <a:schemeClr val="tx1"/>
                          </a:solidFill>
                          <a:effectLst/>
                        </a:rPr>
                        <a:t>BME 723</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just">
                        <a:lnSpc>
                          <a:spcPct val="107000"/>
                        </a:lnSpc>
                        <a:spcBef>
                          <a:spcPts val="0"/>
                        </a:spcBef>
                        <a:spcAft>
                          <a:spcPts val="0"/>
                        </a:spcAft>
                        <a:tabLst>
                          <a:tab pos="685800" algn="l"/>
                        </a:tabLst>
                      </a:pPr>
                      <a:r>
                        <a:rPr lang="en-US" sz="2000" dirty="0">
                          <a:solidFill>
                            <a:schemeClr val="tx1"/>
                          </a:solidFill>
                          <a:effectLst/>
                        </a:rPr>
                        <a:t>Analysis and Quantification of Medical Images</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dirty="0">
                          <a:solidFill>
                            <a:schemeClr val="tx1"/>
                          </a:solidFill>
                          <a:effectLst/>
                        </a:rPr>
                        <a:t>3</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extLst>
                  <a:ext uri="{0D108BD9-81ED-4DB2-BD59-A6C34878D82A}">
                    <a16:rowId xmlns:a16="http://schemas.microsoft.com/office/drawing/2014/main" val="3457715801"/>
                  </a:ext>
                </a:extLst>
              </a:tr>
            </a:tbl>
          </a:graphicData>
        </a:graphic>
      </p:graphicFrame>
      <p:sp>
        <p:nvSpPr>
          <p:cNvPr id="8" name="TextBox 7">
            <a:extLst>
              <a:ext uri="{FF2B5EF4-FFF2-40B4-BE49-F238E27FC236}">
                <a16:creationId xmlns:a16="http://schemas.microsoft.com/office/drawing/2014/main" id="{18526E2E-FD30-4543-9405-7AD388507199}"/>
              </a:ext>
            </a:extLst>
          </p:cNvPr>
          <p:cNvSpPr txBox="1"/>
          <p:nvPr/>
        </p:nvSpPr>
        <p:spPr>
          <a:xfrm>
            <a:off x="0" y="3411694"/>
            <a:ext cx="6096001" cy="400110"/>
          </a:xfrm>
          <a:prstGeom prst="rect">
            <a:avLst/>
          </a:prstGeom>
          <a:solidFill>
            <a:schemeClr val="accent4">
              <a:lumMod val="75000"/>
            </a:schemeClr>
          </a:solidFill>
        </p:spPr>
        <p:txBody>
          <a:bodyPr wrap="square" rtlCol="0">
            <a:spAutoFit/>
          </a:bodyPr>
          <a:lstStyle/>
          <a:p>
            <a:r>
              <a:rPr lang="en-US" sz="2000" dirty="0"/>
              <a:t>Track 2: Medical imaging and Visualization (9 CHs)</a:t>
            </a:r>
          </a:p>
        </p:txBody>
      </p:sp>
    </p:spTree>
    <p:extLst>
      <p:ext uri="{BB962C8B-B14F-4D97-AF65-F5344CB8AC3E}">
        <p14:creationId xmlns:p14="http://schemas.microsoft.com/office/powerpoint/2010/main" val="8120086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961120" y="2603081"/>
            <a:ext cx="3230880" cy="1645362"/>
          </a:xfrm>
        </p:spPr>
        <p:txBody>
          <a:bodyPr/>
          <a:lstStyle/>
          <a:p>
            <a:pPr algn="l"/>
            <a:br>
              <a:rPr lang="en-US" sz="2400" dirty="0"/>
            </a:br>
            <a:r>
              <a:rPr lang="en-US" sz="2400" dirty="0"/>
              <a:t>  </a:t>
            </a:r>
          </a:p>
        </p:txBody>
      </p:sp>
      <p:sp>
        <p:nvSpPr>
          <p:cNvPr id="7" name="Rectangle 6"/>
          <p:cNvSpPr/>
          <p:nvPr/>
        </p:nvSpPr>
        <p:spPr>
          <a:xfrm>
            <a:off x="8961120" y="2589013"/>
            <a:ext cx="3230880" cy="1645362"/>
          </a:xfrm>
          <a:prstGeom prst="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p:nvPr/>
        </p:nvPicPr>
        <p:blipFill>
          <a:blip r:embed="rId2" cstate="print"/>
          <a:srcRect/>
          <a:stretch>
            <a:fillRect/>
          </a:stretch>
        </p:blipFill>
        <p:spPr bwMode="auto">
          <a:xfrm>
            <a:off x="9551963" y="2827608"/>
            <a:ext cx="1997611" cy="1209821"/>
          </a:xfrm>
          <a:prstGeom prst="rect">
            <a:avLst/>
          </a:prstGeom>
          <a:noFill/>
          <a:ln w="9525">
            <a:noFill/>
            <a:miter lim="800000"/>
            <a:headEnd/>
            <a:tailEnd/>
          </a:ln>
        </p:spPr>
      </p:pic>
      <p:sp>
        <p:nvSpPr>
          <p:cNvPr id="5" name="TextBox 4"/>
          <p:cNvSpPr txBox="1"/>
          <p:nvPr/>
        </p:nvSpPr>
        <p:spPr>
          <a:xfrm>
            <a:off x="-2" y="1513097"/>
            <a:ext cx="5936975" cy="400110"/>
          </a:xfrm>
          <a:prstGeom prst="rect">
            <a:avLst/>
          </a:prstGeom>
          <a:solidFill>
            <a:schemeClr val="accent4">
              <a:lumMod val="75000"/>
            </a:schemeClr>
          </a:solidFill>
        </p:spPr>
        <p:txBody>
          <a:bodyPr wrap="square" rtlCol="0">
            <a:spAutoFit/>
          </a:bodyPr>
          <a:lstStyle/>
          <a:p>
            <a:r>
              <a:rPr lang="en-US" sz="2000" dirty="0"/>
              <a:t>Track 3: Biomechanics and Rehabilitation (9 CHs)</a:t>
            </a:r>
          </a:p>
        </p:txBody>
      </p:sp>
      <p:graphicFrame>
        <p:nvGraphicFramePr>
          <p:cNvPr id="6" name="Table 5"/>
          <p:cNvGraphicFramePr>
            <a:graphicFrameLocks noGrp="1"/>
          </p:cNvGraphicFramePr>
          <p:nvPr>
            <p:extLst>
              <p:ext uri="{D42A27DB-BD31-4B8C-83A1-F6EECF244321}">
                <p14:modId xmlns:p14="http://schemas.microsoft.com/office/powerpoint/2010/main" val="387248546"/>
              </p:ext>
            </p:extLst>
          </p:nvPr>
        </p:nvGraphicFramePr>
        <p:xfrm>
          <a:off x="0" y="1913206"/>
          <a:ext cx="8961120" cy="1304544"/>
        </p:xfrm>
        <a:graphic>
          <a:graphicData uri="http://schemas.openxmlformats.org/drawingml/2006/table">
            <a:tbl>
              <a:tblPr firstRow="1" firstCol="1" bandRow="1">
                <a:tableStyleId>{5C22544A-7EE6-4342-B048-85BDC9FD1C3A}</a:tableStyleId>
              </a:tblPr>
              <a:tblGrid>
                <a:gridCol w="1288371">
                  <a:extLst>
                    <a:ext uri="{9D8B030D-6E8A-4147-A177-3AD203B41FA5}">
                      <a16:colId xmlns:a16="http://schemas.microsoft.com/office/drawing/2014/main" val="3645916089"/>
                    </a:ext>
                  </a:extLst>
                </a:gridCol>
                <a:gridCol w="5886152">
                  <a:extLst>
                    <a:ext uri="{9D8B030D-6E8A-4147-A177-3AD203B41FA5}">
                      <a16:colId xmlns:a16="http://schemas.microsoft.com/office/drawing/2014/main" val="1208859851"/>
                    </a:ext>
                  </a:extLst>
                </a:gridCol>
                <a:gridCol w="1786597">
                  <a:extLst>
                    <a:ext uri="{9D8B030D-6E8A-4147-A177-3AD203B41FA5}">
                      <a16:colId xmlns:a16="http://schemas.microsoft.com/office/drawing/2014/main" val="2966962905"/>
                    </a:ext>
                  </a:extLst>
                </a:gridCol>
              </a:tblGrid>
              <a:tr h="277517">
                <a:tc>
                  <a:txBody>
                    <a:bodyPr/>
                    <a:lstStyle/>
                    <a:p>
                      <a:pPr marL="0" marR="0" algn="just">
                        <a:lnSpc>
                          <a:spcPct val="107000"/>
                        </a:lnSpc>
                        <a:spcBef>
                          <a:spcPts val="0"/>
                        </a:spcBef>
                        <a:spcAft>
                          <a:spcPts val="0"/>
                        </a:spcAft>
                        <a:tabLst>
                          <a:tab pos="685800" algn="l"/>
                        </a:tabLst>
                      </a:pPr>
                      <a:r>
                        <a:rPr lang="en-US" sz="2000" dirty="0">
                          <a:solidFill>
                            <a:schemeClr val="tx1"/>
                          </a:solidFill>
                          <a:effectLst/>
                        </a:rPr>
                        <a:t>Course ID</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just">
                        <a:lnSpc>
                          <a:spcPct val="107000"/>
                        </a:lnSpc>
                        <a:spcBef>
                          <a:spcPts val="0"/>
                        </a:spcBef>
                        <a:spcAft>
                          <a:spcPts val="0"/>
                        </a:spcAft>
                        <a:tabLst>
                          <a:tab pos="685800" algn="l"/>
                        </a:tabLst>
                      </a:pPr>
                      <a:r>
                        <a:rPr lang="en-US" sz="2000" dirty="0">
                          <a:solidFill>
                            <a:schemeClr val="tx1"/>
                          </a:solidFill>
                          <a:effectLst/>
                        </a:rPr>
                        <a:t>Course Title</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dirty="0">
                          <a:solidFill>
                            <a:schemeClr val="tx1"/>
                          </a:solidFill>
                          <a:effectLst/>
                        </a:rPr>
                        <a:t>Credit Hours </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extLst>
                  <a:ext uri="{0D108BD9-81ED-4DB2-BD59-A6C34878D82A}">
                    <a16:rowId xmlns:a16="http://schemas.microsoft.com/office/drawing/2014/main" val="338354296"/>
                  </a:ext>
                </a:extLst>
              </a:tr>
              <a:tr h="277517">
                <a:tc>
                  <a:txBody>
                    <a:bodyPr/>
                    <a:lstStyle/>
                    <a:p>
                      <a:pPr marL="0" marR="0" algn="just">
                        <a:lnSpc>
                          <a:spcPct val="107000"/>
                        </a:lnSpc>
                        <a:spcBef>
                          <a:spcPts val="0"/>
                        </a:spcBef>
                        <a:spcAft>
                          <a:spcPts val="0"/>
                        </a:spcAft>
                        <a:tabLst>
                          <a:tab pos="685800" algn="l"/>
                        </a:tabLst>
                      </a:pPr>
                      <a:r>
                        <a:rPr lang="en-US" sz="2000">
                          <a:solidFill>
                            <a:schemeClr val="tx1"/>
                          </a:solidFill>
                          <a:effectLst/>
                        </a:rPr>
                        <a:t>BME 743</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just">
                        <a:lnSpc>
                          <a:spcPct val="107000"/>
                        </a:lnSpc>
                        <a:spcBef>
                          <a:spcPts val="0"/>
                        </a:spcBef>
                        <a:spcAft>
                          <a:spcPts val="0"/>
                        </a:spcAft>
                        <a:tabLst>
                          <a:tab pos="685800" algn="l"/>
                        </a:tabLst>
                      </a:pPr>
                      <a:r>
                        <a:rPr lang="en-US" sz="2000">
                          <a:solidFill>
                            <a:schemeClr val="tx1"/>
                          </a:solidFill>
                          <a:effectLst/>
                        </a:rPr>
                        <a:t>Human Movement and Sports Biomechanics</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dirty="0">
                          <a:solidFill>
                            <a:schemeClr val="tx1"/>
                          </a:solidFill>
                          <a:effectLst/>
                        </a:rPr>
                        <a:t>3</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extLst>
                  <a:ext uri="{0D108BD9-81ED-4DB2-BD59-A6C34878D82A}">
                    <a16:rowId xmlns:a16="http://schemas.microsoft.com/office/drawing/2014/main" val="3586935443"/>
                  </a:ext>
                </a:extLst>
              </a:tr>
              <a:tr h="277517">
                <a:tc>
                  <a:txBody>
                    <a:bodyPr/>
                    <a:lstStyle/>
                    <a:p>
                      <a:pPr marL="0" marR="0" algn="just">
                        <a:lnSpc>
                          <a:spcPct val="107000"/>
                        </a:lnSpc>
                        <a:spcBef>
                          <a:spcPts val="0"/>
                        </a:spcBef>
                        <a:spcAft>
                          <a:spcPts val="0"/>
                        </a:spcAft>
                        <a:tabLst>
                          <a:tab pos="685800" algn="l"/>
                        </a:tabLst>
                      </a:pPr>
                      <a:r>
                        <a:rPr lang="en-US" sz="2000">
                          <a:solidFill>
                            <a:schemeClr val="tx1"/>
                          </a:solidFill>
                          <a:effectLst/>
                        </a:rPr>
                        <a:t>BME 763</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just">
                        <a:lnSpc>
                          <a:spcPct val="107000"/>
                        </a:lnSpc>
                        <a:spcBef>
                          <a:spcPts val="0"/>
                        </a:spcBef>
                        <a:spcAft>
                          <a:spcPts val="0"/>
                        </a:spcAft>
                        <a:tabLst>
                          <a:tab pos="685800" algn="l"/>
                        </a:tabLst>
                      </a:pPr>
                      <a:r>
                        <a:rPr lang="en-US" sz="2000" dirty="0">
                          <a:solidFill>
                            <a:schemeClr val="tx1"/>
                          </a:solidFill>
                          <a:effectLst/>
                        </a:rPr>
                        <a:t>Assistive Technologies</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dirty="0">
                          <a:solidFill>
                            <a:schemeClr val="tx1"/>
                          </a:solidFill>
                          <a:effectLst/>
                        </a:rPr>
                        <a:t>3</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extLst>
                  <a:ext uri="{0D108BD9-81ED-4DB2-BD59-A6C34878D82A}">
                    <a16:rowId xmlns:a16="http://schemas.microsoft.com/office/drawing/2014/main" val="2894762443"/>
                  </a:ext>
                </a:extLst>
              </a:tr>
              <a:tr h="277517">
                <a:tc>
                  <a:txBody>
                    <a:bodyPr/>
                    <a:lstStyle/>
                    <a:p>
                      <a:pPr marL="0" marR="0" algn="just">
                        <a:lnSpc>
                          <a:spcPct val="107000"/>
                        </a:lnSpc>
                        <a:spcBef>
                          <a:spcPts val="0"/>
                        </a:spcBef>
                        <a:spcAft>
                          <a:spcPts val="0"/>
                        </a:spcAft>
                        <a:tabLst>
                          <a:tab pos="685800" algn="l"/>
                        </a:tabLst>
                      </a:pPr>
                      <a:r>
                        <a:rPr lang="en-US" sz="2000" dirty="0">
                          <a:solidFill>
                            <a:schemeClr val="tx1"/>
                          </a:solidFill>
                          <a:effectLst/>
                        </a:rPr>
                        <a:t>BME 703</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just">
                        <a:lnSpc>
                          <a:spcPct val="107000"/>
                        </a:lnSpc>
                        <a:spcBef>
                          <a:spcPts val="0"/>
                        </a:spcBef>
                        <a:spcAft>
                          <a:spcPts val="0"/>
                        </a:spcAft>
                        <a:tabLst>
                          <a:tab pos="685800" algn="l"/>
                        </a:tabLst>
                      </a:pPr>
                      <a:r>
                        <a:rPr lang="en-US" sz="2000" dirty="0">
                          <a:solidFill>
                            <a:schemeClr val="tx1"/>
                          </a:solidFill>
                          <a:effectLst/>
                        </a:rPr>
                        <a:t>Finite Element Methods for Biomedical Engineers</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dirty="0">
                          <a:solidFill>
                            <a:schemeClr val="tx1"/>
                          </a:solidFill>
                          <a:effectLst/>
                        </a:rPr>
                        <a:t>3</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extLst>
                  <a:ext uri="{0D108BD9-81ED-4DB2-BD59-A6C34878D82A}">
                    <a16:rowId xmlns:a16="http://schemas.microsoft.com/office/drawing/2014/main" val="838399310"/>
                  </a:ext>
                </a:extLst>
              </a:tr>
            </a:tbl>
          </a:graphicData>
        </a:graphic>
      </p:graphicFrame>
      <p:sp>
        <p:nvSpPr>
          <p:cNvPr id="3" name="TextBox 2"/>
          <p:cNvSpPr txBox="1"/>
          <p:nvPr/>
        </p:nvSpPr>
        <p:spPr>
          <a:xfrm>
            <a:off x="0" y="4310742"/>
            <a:ext cx="8955314" cy="1973943"/>
          </a:xfrm>
          <a:prstGeom prst="rect">
            <a:avLst/>
          </a:prstGeom>
          <a:solidFill>
            <a:schemeClr val="bg1">
              <a:lumMod val="85000"/>
              <a:lumOff val="15000"/>
            </a:schemeClr>
          </a:solidFill>
        </p:spPr>
        <p:txBody>
          <a:bodyPr wrap="square" rtlCol="0">
            <a:spAutoFit/>
          </a:bodyPr>
          <a:lstStyle/>
          <a:p>
            <a:endParaRPr lang="en-US" dirty="0"/>
          </a:p>
        </p:txBody>
      </p:sp>
      <p:sp>
        <p:nvSpPr>
          <p:cNvPr id="8" name="TextBox 7"/>
          <p:cNvSpPr txBox="1"/>
          <p:nvPr/>
        </p:nvSpPr>
        <p:spPr>
          <a:xfrm>
            <a:off x="0" y="4307097"/>
            <a:ext cx="5936975" cy="400110"/>
          </a:xfrm>
          <a:prstGeom prst="rect">
            <a:avLst/>
          </a:prstGeom>
          <a:solidFill>
            <a:schemeClr val="accent4">
              <a:lumMod val="75000"/>
            </a:schemeClr>
          </a:solidFill>
        </p:spPr>
        <p:txBody>
          <a:bodyPr wrap="square" rtlCol="0">
            <a:spAutoFit/>
          </a:bodyPr>
          <a:lstStyle/>
          <a:p>
            <a:r>
              <a:rPr lang="en-US" sz="2000" dirty="0"/>
              <a:t>Track 4: Biomedical &amp; Health Informatics (9 CHs)</a:t>
            </a:r>
          </a:p>
        </p:txBody>
      </p:sp>
      <p:graphicFrame>
        <p:nvGraphicFramePr>
          <p:cNvPr id="9" name="Table 8"/>
          <p:cNvGraphicFramePr>
            <a:graphicFrameLocks noGrp="1"/>
          </p:cNvGraphicFramePr>
          <p:nvPr>
            <p:extLst>
              <p:ext uri="{D42A27DB-BD31-4B8C-83A1-F6EECF244321}">
                <p14:modId xmlns:p14="http://schemas.microsoft.com/office/powerpoint/2010/main" val="4293824701"/>
              </p:ext>
            </p:extLst>
          </p:nvPr>
        </p:nvGraphicFramePr>
        <p:xfrm>
          <a:off x="0" y="4721720"/>
          <a:ext cx="8961120" cy="1304544"/>
        </p:xfrm>
        <a:graphic>
          <a:graphicData uri="http://schemas.openxmlformats.org/drawingml/2006/table">
            <a:tbl>
              <a:tblPr firstRow="1" firstCol="1" bandRow="1">
                <a:tableStyleId>{5C22544A-7EE6-4342-B048-85BDC9FD1C3A}</a:tableStyleId>
              </a:tblPr>
              <a:tblGrid>
                <a:gridCol w="1288371">
                  <a:extLst>
                    <a:ext uri="{9D8B030D-6E8A-4147-A177-3AD203B41FA5}">
                      <a16:colId xmlns:a16="http://schemas.microsoft.com/office/drawing/2014/main" val="3645916089"/>
                    </a:ext>
                  </a:extLst>
                </a:gridCol>
                <a:gridCol w="5886152">
                  <a:extLst>
                    <a:ext uri="{9D8B030D-6E8A-4147-A177-3AD203B41FA5}">
                      <a16:colId xmlns:a16="http://schemas.microsoft.com/office/drawing/2014/main" val="1208859851"/>
                    </a:ext>
                  </a:extLst>
                </a:gridCol>
                <a:gridCol w="1786597">
                  <a:extLst>
                    <a:ext uri="{9D8B030D-6E8A-4147-A177-3AD203B41FA5}">
                      <a16:colId xmlns:a16="http://schemas.microsoft.com/office/drawing/2014/main" val="2966962905"/>
                    </a:ext>
                  </a:extLst>
                </a:gridCol>
              </a:tblGrid>
              <a:tr h="277517">
                <a:tc>
                  <a:txBody>
                    <a:bodyPr/>
                    <a:lstStyle/>
                    <a:p>
                      <a:pPr marL="0" marR="0" algn="just">
                        <a:lnSpc>
                          <a:spcPct val="107000"/>
                        </a:lnSpc>
                        <a:spcBef>
                          <a:spcPts val="0"/>
                        </a:spcBef>
                        <a:spcAft>
                          <a:spcPts val="0"/>
                        </a:spcAft>
                        <a:tabLst>
                          <a:tab pos="685800" algn="l"/>
                        </a:tabLst>
                      </a:pPr>
                      <a:r>
                        <a:rPr lang="en-US" sz="2000" dirty="0">
                          <a:solidFill>
                            <a:schemeClr val="tx1"/>
                          </a:solidFill>
                          <a:effectLst/>
                        </a:rPr>
                        <a:t>Course ID</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just">
                        <a:lnSpc>
                          <a:spcPct val="107000"/>
                        </a:lnSpc>
                        <a:spcBef>
                          <a:spcPts val="0"/>
                        </a:spcBef>
                        <a:spcAft>
                          <a:spcPts val="0"/>
                        </a:spcAft>
                        <a:tabLst>
                          <a:tab pos="685800" algn="l"/>
                        </a:tabLst>
                      </a:pPr>
                      <a:r>
                        <a:rPr lang="en-US" sz="2000" dirty="0">
                          <a:solidFill>
                            <a:schemeClr val="tx1"/>
                          </a:solidFill>
                          <a:effectLst/>
                        </a:rPr>
                        <a:t>Course Title</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dirty="0">
                          <a:solidFill>
                            <a:schemeClr val="tx1"/>
                          </a:solidFill>
                          <a:effectLst/>
                        </a:rPr>
                        <a:t>Credit Hours </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extLst>
                  <a:ext uri="{0D108BD9-81ED-4DB2-BD59-A6C34878D82A}">
                    <a16:rowId xmlns:a16="http://schemas.microsoft.com/office/drawing/2014/main" val="338354296"/>
                  </a:ext>
                </a:extLst>
              </a:tr>
              <a:tr h="277517">
                <a:tc>
                  <a:txBody>
                    <a:bodyPr/>
                    <a:lstStyle/>
                    <a:p>
                      <a:pPr marL="0" marR="0" algn="just">
                        <a:lnSpc>
                          <a:spcPct val="107000"/>
                        </a:lnSpc>
                        <a:spcBef>
                          <a:spcPts val="0"/>
                        </a:spcBef>
                        <a:spcAft>
                          <a:spcPts val="0"/>
                        </a:spcAft>
                        <a:tabLst>
                          <a:tab pos="685800" algn="l"/>
                        </a:tabLst>
                      </a:pPr>
                      <a:r>
                        <a:rPr lang="en-US" sz="2000">
                          <a:solidFill>
                            <a:schemeClr val="tx1"/>
                          </a:solidFill>
                          <a:effectLst/>
                        </a:rPr>
                        <a:t>BME 781</a:t>
                      </a:r>
                      <a:endParaRPr lang="en-US" sz="20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just">
                        <a:lnSpc>
                          <a:spcPct val="107000"/>
                        </a:lnSpc>
                        <a:spcBef>
                          <a:spcPts val="0"/>
                        </a:spcBef>
                        <a:spcAft>
                          <a:spcPts val="0"/>
                        </a:spcAft>
                        <a:tabLst>
                          <a:tab pos="685800" algn="l"/>
                        </a:tabLst>
                      </a:pPr>
                      <a:r>
                        <a:rPr lang="en-US" sz="2000" dirty="0">
                          <a:solidFill>
                            <a:schemeClr val="tx1"/>
                          </a:solidFill>
                          <a:effectLst/>
                        </a:rPr>
                        <a:t>Medical Informatics and e-Health</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dirty="0">
                          <a:solidFill>
                            <a:schemeClr val="tx1"/>
                          </a:solidFill>
                          <a:effectLst/>
                        </a:rPr>
                        <a:t>3</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extLst>
                  <a:ext uri="{0D108BD9-81ED-4DB2-BD59-A6C34878D82A}">
                    <a16:rowId xmlns:a16="http://schemas.microsoft.com/office/drawing/2014/main" val="3586935443"/>
                  </a:ext>
                </a:extLst>
              </a:tr>
              <a:tr h="277517">
                <a:tc>
                  <a:txBody>
                    <a:bodyPr/>
                    <a:lstStyle/>
                    <a:p>
                      <a:pPr marL="0" marR="0" algn="just">
                        <a:lnSpc>
                          <a:spcPct val="107000"/>
                        </a:lnSpc>
                        <a:spcBef>
                          <a:spcPts val="0"/>
                        </a:spcBef>
                        <a:spcAft>
                          <a:spcPts val="0"/>
                        </a:spcAft>
                        <a:tabLst>
                          <a:tab pos="685800" algn="l"/>
                        </a:tabLst>
                      </a:pPr>
                      <a:r>
                        <a:rPr lang="en-US" sz="2000" dirty="0">
                          <a:solidFill>
                            <a:schemeClr val="tx1"/>
                          </a:solidFill>
                          <a:effectLst/>
                        </a:rPr>
                        <a:t>BME </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just">
                        <a:lnSpc>
                          <a:spcPct val="107000"/>
                        </a:lnSpc>
                        <a:spcBef>
                          <a:spcPts val="0"/>
                        </a:spcBef>
                        <a:spcAft>
                          <a:spcPts val="0"/>
                        </a:spcAft>
                        <a:tabLst>
                          <a:tab pos="685800" algn="l"/>
                        </a:tabLst>
                      </a:pP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dirty="0">
                          <a:solidFill>
                            <a:schemeClr val="tx1"/>
                          </a:solidFill>
                          <a:effectLst/>
                        </a:rPr>
                        <a:t>3</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extLst>
                  <a:ext uri="{0D108BD9-81ED-4DB2-BD59-A6C34878D82A}">
                    <a16:rowId xmlns:a16="http://schemas.microsoft.com/office/drawing/2014/main" val="2894762443"/>
                  </a:ext>
                </a:extLst>
              </a:tr>
              <a:tr h="277517">
                <a:tc>
                  <a:txBody>
                    <a:bodyPr/>
                    <a:lstStyle/>
                    <a:p>
                      <a:pPr marL="0" marR="0" algn="just">
                        <a:lnSpc>
                          <a:spcPct val="107000"/>
                        </a:lnSpc>
                        <a:spcBef>
                          <a:spcPts val="0"/>
                        </a:spcBef>
                        <a:spcAft>
                          <a:spcPts val="0"/>
                        </a:spcAft>
                        <a:tabLst>
                          <a:tab pos="685800" algn="l"/>
                        </a:tabLst>
                      </a:pPr>
                      <a:r>
                        <a:rPr lang="en-US" sz="2000" dirty="0">
                          <a:solidFill>
                            <a:schemeClr val="tx1"/>
                          </a:solidFill>
                          <a:effectLst/>
                        </a:rPr>
                        <a:t>BME </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just">
                        <a:lnSpc>
                          <a:spcPct val="107000"/>
                        </a:lnSpc>
                        <a:spcBef>
                          <a:spcPts val="0"/>
                        </a:spcBef>
                        <a:spcAft>
                          <a:spcPts val="0"/>
                        </a:spcAft>
                        <a:tabLst>
                          <a:tab pos="685800" algn="l"/>
                        </a:tabLst>
                      </a:pP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tabLst>
                          <a:tab pos="685800" algn="l"/>
                        </a:tabLst>
                      </a:pPr>
                      <a:r>
                        <a:rPr lang="en-US" sz="2000" dirty="0">
                          <a:solidFill>
                            <a:schemeClr val="tx1"/>
                          </a:solidFill>
                          <a:effectLst/>
                        </a:rPr>
                        <a:t>3</a:t>
                      </a:r>
                      <a:endParaRPr lang="en-US" sz="2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solidFill>
                      <a:schemeClr val="bg1">
                        <a:lumMod val="85000"/>
                        <a:lumOff val="15000"/>
                      </a:schemeClr>
                    </a:solidFill>
                  </a:tcPr>
                </a:tc>
                <a:extLst>
                  <a:ext uri="{0D108BD9-81ED-4DB2-BD59-A6C34878D82A}">
                    <a16:rowId xmlns:a16="http://schemas.microsoft.com/office/drawing/2014/main" val="838399310"/>
                  </a:ext>
                </a:extLst>
              </a:tr>
            </a:tbl>
          </a:graphicData>
        </a:graphic>
      </p:graphicFrame>
    </p:spTree>
    <p:extLst>
      <p:ext uri="{BB962C8B-B14F-4D97-AF65-F5344CB8AC3E}">
        <p14:creationId xmlns:p14="http://schemas.microsoft.com/office/powerpoint/2010/main" val="1687568073"/>
      </p:ext>
    </p:extLst>
  </p:cSld>
  <p:clrMapOvr>
    <a:masterClrMapping/>
  </p:clrMapOvr>
</p:sld>
</file>

<file path=ppt/theme/theme1.xml><?xml version="1.0" encoding="utf-8"?>
<a:theme xmlns:a="http://schemas.openxmlformats.org/drawingml/2006/main" name="Berlin">
  <a:themeElements>
    <a:clrScheme name="Berlin">
      <a:dk1>
        <a:sysClr val="windowText" lastClr="000000"/>
      </a:dk1>
      <a:lt1>
        <a:sysClr val="window" lastClr="FFFFFF"/>
      </a:lt1>
      <a:dk2>
        <a:srgbClr val="1F8094"/>
      </a:dk2>
      <a:lt2>
        <a:srgbClr val="E7E6E6"/>
      </a:lt2>
      <a:accent1>
        <a:srgbClr val="39CDE7"/>
      </a:accent1>
      <a:accent2>
        <a:srgbClr val="60DE72"/>
      </a:accent2>
      <a:accent3>
        <a:srgbClr val="DDCC64"/>
      </a:accent3>
      <a:accent4>
        <a:srgbClr val="F49D50"/>
      </a:accent4>
      <a:accent5>
        <a:srgbClr val="E44951"/>
      </a:accent5>
      <a:accent6>
        <a:srgbClr val="D666F9"/>
      </a:accent6>
      <a:hlink>
        <a:srgbClr val="4BF7ED"/>
      </a:hlink>
      <a:folHlink>
        <a:srgbClr val="95E9F4"/>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92000"/>
                <a:satMod val="200000"/>
                <a:lumMod val="128000"/>
              </a:schemeClr>
            </a:gs>
            <a:gs pos="50000">
              <a:schemeClr val="phClr">
                <a:shade val="100000"/>
                <a:hueMod val="100000"/>
                <a:satMod val="110000"/>
                <a:lumMod val="130000"/>
              </a:schemeClr>
            </a:gs>
            <a:gs pos="100000">
              <a:schemeClr val="phClr">
                <a:shade val="78000"/>
                <a:hueMod val="118000"/>
                <a:satMod val="12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7DC10E3-4FF5-456B-A359-A0F378C1E5FB}"/>
    </a:ext>
  </a:extLst>
</a:theme>
</file>

<file path=docProps/app.xml><?xml version="1.0" encoding="utf-8"?>
<Properties xmlns="http://schemas.openxmlformats.org/officeDocument/2006/extended-properties" xmlns:vt="http://schemas.openxmlformats.org/officeDocument/2006/docPropsVTypes">
  <Template>TM04033917[[fn=Berlin]]</Template>
  <TotalTime>0</TotalTime>
  <Words>946</Words>
  <Application>Microsoft Office PowerPoint</Application>
  <PresentationFormat>Breitbild</PresentationFormat>
  <Paragraphs>255</Paragraphs>
  <Slides>13</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13</vt:i4>
      </vt:variant>
    </vt:vector>
  </HeadingPairs>
  <TitlesOfParts>
    <vt:vector size="17" baseType="lpstr">
      <vt:lpstr>Arial</vt:lpstr>
      <vt:lpstr>Calibri</vt:lpstr>
      <vt:lpstr>Trebuchet MS</vt:lpstr>
      <vt:lpstr>Berlin</vt:lpstr>
      <vt:lpstr>Future Master Degree Program in         Biomedical Engineering     </vt:lpstr>
      <vt:lpstr>   </vt:lpstr>
      <vt:lpstr>   </vt:lpstr>
      <vt:lpstr>   </vt:lpstr>
      <vt:lpstr>   </vt:lpstr>
      <vt:lpstr>   </vt:lpstr>
      <vt:lpstr>   </vt:lpstr>
      <vt:lpstr>   </vt:lpstr>
      <vt:lpstr>   </vt:lpstr>
      <vt:lpstr>   </vt:lpstr>
      <vt:lpstr>PowerPoint-Präsentation</vt:lpstr>
      <vt:lpstr>PowerPoint-Präsentation</vt:lpstr>
      <vt:lpstr>PowerPoint-Präsentation</vt:lpstr>
    </vt:vector>
  </TitlesOfParts>
  <Company>GJU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Course Curriculum for Master Degree in Biomedical Engineering  Track: Biomedical Imaging</dc:title>
  <dc:creator>Lahham, Adnan</dc:creator>
  <cp:lastModifiedBy>Wildfeuer, Iris</cp:lastModifiedBy>
  <cp:revision>29</cp:revision>
  <dcterms:created xsi:type="dcterms:W3CDTF">2018-11-13T17:06:45Z</dcterms:created>
  <dcterms:modified xsi:type="dcterms:W3CDTF">2021-09-27T10:31:39Z</dcterms:modified>
</cp:coreProperties>
</file>